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1"/>
  </p:sldMasterIdLst>
  <p:notesMasterIdLst>
    <p:notesMasterId r:id="rId27"/>
  </p:notesMasterIdLst>
  <p:sldIdLst>
    <p:sldId id="309" r:id="rId2"/>
    <p:sldId id="256" r:id="rId3"/>
    <p:sldId id="273" r:id="rId4"/>
    <p:sldId id="269" r:id="rId5"/>
    <p:sldId id="286" r:id="rId6"/>
    <p:sldId id="291" r:id="rId7"/>
    <p:sldId id="304" r:id="rId8"/>
    <p:sldId id="262" r:id="rId9"/>
    <p:sldId id="298" r:id="rId10"/>
    <p:sldId id="294" r:id="rId11"/>
    <p:sldId id="295" r:id="rId12"/>
    <p:sldId id="297" r:id="rId13"/>
    <p:sldId id="267" r:id="rId14"/>
    <p:sldId id="264" r:id="rId15"/>
    <p:sldId id="308" r:id="rId16"/>
    <p:sldId id="305" r:id="rId17"/>
    <p:sldId id="310" r:id="rId18"/>
    <p:sldId id="276" r:id="rId19"/>
    <p:sldId id="263" r:id="rId20"/>
    <p:sldId id="303" r:id="rId21"/>
    <p:sldId id="301" r:id="rId22"/>
    <p:sldId id="302" r:id="rId23"/>
    <p:sldId id="307" r:id="rId24"/>
    <p:sldId id="281" r:id="rId25"/>
    <p:sldId id="27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900"/>
    <a:srgbClr val="CC00CC"/>
    <a:srgbClr val="FFFF99"/>
    <a:srgbClr val="CC3300"/>
    <a:srgbClr val="CCCC00"/>
    <a:srgbClr val="FF7C80"/>
    <a:srgbClr val="FFCC99"/>
    <a:srgbClr val="D60093"/>
    <a:srgbClr val="660066"/>
    <a:srgbClr val="99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309" autoAdjust="0"/>
    <p:restoredTop sz="98566" autoAdjust="0"/>
  </p:normalViewPr>
  <p:slideViewPr>
    <p:cSldViewPr>
      <p:cViewPr varScale="1">
        <p:scale>
          <a:sx n="72" d="100"/>
          <a:sy n="7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cat>
            <c:strRef>
              <c:f>Лист3!$A$1:$A$4</c:f>
              <c:strCache>
                <c:ptCount val="4"/>
                <c:pt idx="0">
                  <c:v>Меланхолик</c:v>
                </c:pt>
                <c:pt idx="1">
                  <c:v>флегматик</c:v>
                </c:pt>
                <c:pt idx="2">
                  <c:v>сангвиник</c:v>
                </c:pt>
                <c:pt idx="3">
                  <c:v>холерик</c:v>
                </c:pt>
              </c:strCache>
            </c:strRef>
          </c:cat>
          <c:val>
            <c:numRef>
              <c:f>Лист3!$B$1:$B$4</c:f>
              <c:numCache>
                <c:formatCode>0%</c:formatCode>
                <c:ptCount val="4"/>
                <c:pt idx="0">
                  <c:v>0.2</c:v>
                </c:pt>
                <c:pt idx="1">
                  <c:v>0.4</c:v>
                </c:pt>
                <c:pt idx="2">
                  <c:v>0.2</c:v>
                </c:pt>
                <c:pt idx="3">
                  <c:v>0.2</c:v>
                </c:pt>
              </c:numCache>
            </c:numRef>
          </c:val>
        </c:ser>
        <c:shape val="box"/>
        <c:axId val="65105280"/>
        <c:axId val="66663552"/>
        <c:axId val="0"/>
      </c:bar3DChart>
      <c:catAx>
        <c:axId val="65105280"/>
        <c:scaling>
          <c:orientation val="minMax"/>
        </c:scaling>
        <c:axPos val="b"/>
        <c:tickLblPos val="nextTo"/>
        <c:crossAx val="66663552"/>
        <c:crosses val="autoZero"/>
        <c:auto val="1"/>
        <c:lblAlgn val="ctr"/>
        <c:lblOffset val="100"/>
      </c:catAx>
      <c:valAx>
        <c:axId val="66663552"/>
        <c:scaling>
          <c:orientation val="minMax"/>
        </c:scaling>
        <c:axPos val="l"/>
        <c:majorGridlines/>
        <c:numFmt formatCode="0%" sourceLinked="1"/>
        <c:tickLblPos val="nextTo"/>
        <c:crossAx val="65105280"/>
        <c:crosses val="autoZero"/>
        <c:crossBetween val="between"/>
      </c:valAx>
    </c:plotArea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D0C63F-BAEC-49E0-AA15-8DA777233AE6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9B77C-5413-4BC9-8273-AD0BC6176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9B77C-5413-4BC9-8273-AD0BC61766E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9B77C-5413-4BC9-8273-AD0BC61766E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357298"/>
            <a:ext cx="7000924" cy="20288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3643314"/>
            <a:ext cx="421484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24.04.2019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2165D-1025-4876-9238-BC937482B379}" type="datetimeFigureOut">
              <a:rPr lang="ru-RU" smtClean="0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785B7-B704-4B19-AEB8-664A7721D5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24464-EC1C-40F5-B76A-59A7662E88AA}" type="datetimeFigureOut">
              <a:rPr lang="ru-RU" smtClean="0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BF78C-1F3C-4ED3-AF9E-31716D1897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24.04.2019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63C5E-0645-4A70-A35E-DCB28A4541F9}" type="datetimeFigureOut">
              <a:rPr lang="ru-RU" smtClean="0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CED3C-216D-4F24-930E-36ADC2E38E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24.04.2019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BB89A-7F2E-448F-8912-9587FD365794}" type="datetimeFigureOut">
              <a:rPr lang="ru-RU" smtClean="0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5EE35-DEE6-4B1F-A754-5D4C2CA5E0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2AB84-B680-426D-974A-2C2251C99918}" type="datetimeFigureOut">
              <a:rPr lang="ru-RU" smtClean="0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0EB9D-CDB2-45CC-918D-EF04FCC95E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BFEDC-EB2A-44E9-9D37-68941B2CA65B}" type="datetimeFigureOut">
              <a:rPr lang="ru-RU" smtClean="0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F58B9-AC9C-4239-BFD0-4C2B150D1B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24.04.2019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B69C9-BC99-4318-9DFA-B139C06B5BBA}" type="datetimeFigureOut">
              <a:rPr lang="ru-RU" smtClean="0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8F94F-F54E-4668-A534-EF930097AC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5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B063EF9-5820-4567-ADD4-1E295D66AC5B}" type="datetimeFigureOut">
              <a:rPr lang="ru-RU" smtClean="0"/>
              <a:pPr>
                <a:defRPr/>
              </a:pPr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1D2BB47-C663-4DB9-B704-BA254F71F1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ransition>
    <p:wipe dir="u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8.jpeg"/><Relationship Id="rId7" Type="http://schemas.openxmlformats.org/officeDocument/2006/relationships/image" Target="../media/image61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solidFill>
                  <a:srgbClr val="00B050"/>
                </a:solidFill>
              </a:rPr>
              <a:t>О себе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3074" name="Picture 2" descr="C:\Users\Валентина\Desktop\IMG-20190423-WA003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1577" t="25525" r="35843" b="39940"/>
          <a:stretch>
            <a:fillRect/>
          </a:stretch>
        </p:blipFill>
        <p:spPr bwMode="auto">
          <a:xfrm>
            <a:off x="571472" y="785794"/>
            <a:ext cx="2426702" cy="39290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357554" y="1242110"/>
            <a:ext cx="528641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kk-KZ" sz="2000" b="1" dirty="0" smtClean="0">
                <a:solidFill>
                  <a:srgbClr val="000A0C"/>
                </a:solidFill>
                <a:latin typeface="Times New Roman" pitchFamily="18" charset="0"/>
                <a:cs typeface="Times New Roman" pitchFamily="18" charset="0"/>
              </a:rPr>
              <a:t>Я Омаров Тамирлан</a:t>
            </a:r>
            <a:r>
              <a:rPr lang="ru-RU" sz="2000" b="1" dirty="0" smtClean="0">
                <a:solidFill>
                  <a:prstClr val="black">
                    <a:lumMod val="75000"/>
                  </a:prstClr>
                </a:solidFill>
                <a:latin typeface="Times New Roman" pitchFamily="18" charset="0"/>
                <a:cs typeface="Times New Roman" pitchFamily="18" charset="0"/>
              </a:rPr>
              <a:t> ученик </a:t>
            </a:r>
            <a:r>
              <a:rPr lang="ru-RU" sz="2000" b="1" dirty="0" smtClean="0">
                <a:solidFill>
                  <a:prstClr val="black">
                    <a:lumMod val="75000"/>
                  </a:prstClr>
                </a:solidFill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ru-RU" sz="2000" b="1" dirty="0" smtClean="0">
                <a:solidFill>
                  <a:prstClr val="black">
                    <a:lumMod val="75000"/>
                  </a:prstClr>
                </a:solidFill>
                <a:latin typeface="Times New Roman" pitchFamily="18" charset="0"/>
                <a:cs typeface="Times New Roman" pitchFamily="18" charset="0"/>
              </a:rPr>
              <a:t>«Б» </a:t>
            </a:r>
            <a:r>
              <a:rPr lang="ru-RU" sz="2000" b="1" dirty="0" smtClean="0">
                <a:solidFill>
                  <a:prstClr val="black">
                    <a:lumMod val="75000"/>
                  </a:prstClr>
                </a:solidFill>
                <a:latin typeface="Times New Roman" pitchFamily="18" charset="0"/>
                <a:cs typeface="Times New Roman" pitchFamily="18" charset="0"/>
              </a:rPr>
              <a:t>класса.</a:t>
            </a:r>
            <a:endParaRPr lang="ru-RU" sz="2000" b="1" dirty="0" smtClean="0">
              <a:solidFill>
                <a:prstClr val="black">
                  <a:lumMod val="7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kk-KZ" sz="2000" dirty="0" smtClean="0">
                <a:solidFill>
                  <a:prstClr val="black">
                    <a:lumMod val="75000"/>
                  </a:prstClr>
                </a:solidFill>
                <a:latin typeface="Times New Roman" pitchFamily="18" charset="0"/>
                <a:cs typeface="Times New Roman" pitchFamily="18" charset="0"/>
              </a:rPr>
              <a:t>С этого учебного года я </a:t>
            </a:r>
            <a:r>
              <a:rPr lang="kk-KZ" sz="2000" dirty="0" smtClean="0">
                <a:solidFill>
                  <a:prstClr val="black">
                    <a:lumMod val="75000"/>
                  </a:prst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dirty="0" smtClean="0">
                <a:solidFill>
                  <a:prstClr val="black">
                    <a:lumMod val="75000"/>
                  </a:prstClr>
                </a:solidFill>
                <a:latin typeface="Times New Roman" pitchFamily="18" charset="0"/>
                <a:cs typeface="Times New Roman" pitchFamily="18" charset="0"/>
              </a:rPr>
              <a:t>являюсь Президентом </a:t>
            </a:r>
            <a:r>
              <a:rPr lang="kk-KZ" sz="2000" dirty="0" smtClean="0">
                <a:solidFill>
                  <a:prstClr val="black">
                    <a:lumMod val="75000"/>
                  </a:prstClr>
                </a:solidFill>
                <a:latin typeface="Times New Roman" pitchFamily="18" charset="0"/>
                <a:cs typeface="Times New Roman" pitchFamily="18" charset="0"/>
              </a:rPr>
              <a:t>школы и старостой класса. 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своей натуре 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активный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творческий 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Люблю принимать участие в различных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мероприятиях. Также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являюсь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победителем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различных олимпиад. Учусь хорошо, на 5 и 4.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Имею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организаторские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способности. 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инициативный человек и всегда «за»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любое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мероприятие, проведенное в нашей школе. У меня много планов и идей.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404664"/>
            <a:ext cx="7715304" cy="86409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  <a:latin typeface="AnastasiaScript" pitchFamily="2" charset="0"/>
              </a:rPr>
              <a:t>Школьная столовая</a:t>
            </a:r>
            <a:endParaRPr lang="ru-RU" sz="5400" b="1" dirty="0">
              <a:solidFill>
                <a:srgbClr val="00B050"/>
              </a:solidFill>
              <a:latin typeface="AnastasiaScript" pitchFamily="2" charset="0"/>
            </a:endParaRPr>
          </a:p>
        </p:txBody>
      </p:sp>
      <p:pic>
        <p:nvPicPr>
          <p:cNvPr id="1026" name="Picture 2" descr="C:\Users\Валентина\Desktop\20190424_1141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857628"/>
            <a:ext cx="4562050" cy="2571744"/>
          </a:xfrm>
          <a:prstGeom prst="snip2DiagRect">
            <a:avLst/>
          </a:prstGeom>
          <a:noFill/>
        </p:spPr>
      </p:pic>
      <p:pic>
        <p:nvPicPr>
          <p:cNvPr id="1027" name="Picture 3" descr="C:\Users\Валентина\Desktop\20190424_1141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85860"/>
            <a:ext cx="3500462" cy="2434477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Валентина\Desktop\20190424_1141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428736"/>
            <a:ext cx="3558202" cy="2214578"/>
          </a:xfrm>
          <a:prstGeom prst="snip2Same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Users\Валентина\Desktop\20190424_114150.jpg"/>
          <p:cNvPicPr>
            <a:picLocks noChangeAspect="1" noChangeArrowheads="1"/>
          </p:cNvPicPr>
          <p:nvPr/>
        </p:nvPicPr>
        <p:blipFill>
          <a:blip r:embed="rId5" cstate="print"/>
          <a:srcRect l="12500" t="2880"/>
          <a:stretch>
            <a:fillRect/>
          </a:stretch>
        </p:blipFill>
        <p:spPr bwMode="auto">
          <a:xfrm>
            <a:off x="5143504" y="4071942"/>
            <a:ext cx="3571900" cy="242889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Спортзал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5122" name="Picture 2" descr="C:\Users\Валентина\Desktop\20190423_0822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4500594" cy="2857520"/>
          </a:xfrm>
          <a:prstGeom prst="snip2Same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123" name="Picture 3" descr="C:\Users\Валентина\Desktop\20190423_082604.jpg"/>
          <p:cNvPicPr>
            <a:picLocks noChangeAspect="1" noChangeArrowheads="1"/>
          </p:cNvPicPr>
          <p:nvPr/>
        </p:nvPicPr>
        <p:blipFill>
          <a:blip r:embed="rId3" cstate="print"/>
          <a:srcRect l="23437"/>
          <a:stretch>
            <a:fillRect/>
          </a:stretch>
        </p:blipFill>
        <p:spPr bwMode="auto">
          <a:xfrm rot="5400000">
            <a:off x="5198487" y="1516630"/>
            <a:ext cx="3896145" cy="31488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4" name="Picture 4" descr="C:\Users\Валентина\Desktop\20190423_082605.jpg"/>
          <p:cNvPicPr>
            <a:picLocks noChangeAspect="1" noChangeArrowheads="1"/>
          </p:cNvPicPr>
          <p:nvPr/>
        </p:nvPicPr>
        <p:blipFill>
          <a:blip r:embed="rId4" cstate="print"/>
          <a:srcRect l="25000"/>
          <a:stretch>
            <a:fillRect/>
          </a:stretch>
        </p:blipFill>
        <p:spPr bwMode="auto">
          <a:xfrm rot="5400000">
            <a:off x="2386442" y="3399980"/>
            <a:ext cx="3571900" cy="2629808"/>
          </a:xfrm>
          <a:prstGeom prst="snip2Same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4143404" cy="78581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solidFill>
                  <a:srgbClr val="FF0000"/>
                </a:solidFill>
              </a:rPr>
              <a:t>Мы –пятиклассники!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Валентина\Desktop\IMG-20190422-WA00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928802"/>
            <a:ext cx="3786214" cy="29289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4" name="Picture 2" descr="C:\Users\Валентина\Desktop\IMG-20190423-WA0036.jpg"/>
          <p:cNvPicPr>
            <a:picLocks noChangeAspect="1" noChangeArrowheads="1"/>
          </p:cNvPicPr>
          <p:nvPr/>
        </p:nvPicPr>
        <p:blipFill>
          <a:blip r:embed="rId3"/>
          <a:srcRect t="9524"/>
          <a:stretch>
            <a:fillRect/>
          </a:stretch>
        </p:blipFill>
        <p:spPr bwMode="auto">
          <a:xfrm>
            <a:off x="4714876" y="1142984"/>
            <a:ext cx="4000496" cy="2714620"/>
          </a:xfrm>
          <a:prstGeom prst="snip1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5" name="Picture 3" descr="C:\Users\Валентина\Desktop\IMG-20190423-WA003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3929066"/>
            <a:ext cx="2071702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143372" y="500042"/>
            <a:ext cx="5000628" cy="5386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k-KZ" sz="2900" b="1" spc="50" dirty="0" smtClean="0">
                <a:ln w="11430"/>
                <a:solidFill>
                  <a:srgbClr val="00B050"/>
                </a:solidFill>
              </a:rPr>
              <a:t>А вот такие мы сейчас </a:t>
            </a:r>
            <a:endParaRPr lang="ru-RU" sz="2900" b="1" cap="none" spc="50" dirty="0">
              <a:ln w="11430"/>
              <a:solidFill>
                <a:srgbClr val="00B050"/>
              </a:solidFill>
            </a:endParaRPr>
          </a:p>
        </p:txBody>
      </p:sp>
      <p:pic>
        <p:nvPicPr>
          <p:cNvPr id="8196" name="Picture 4" descr="C:\Users\Валентина\Desktop\IMG-20190423-WA0037.jpg"/>
          <p:cNvPicPr>
            <a:picLocks noChangeAspect="1" noChangeArrowheads="1"/>
          </p:cNvPicPr>
          <p:nvPr/>
        </p:nvPicPr>
        <p:blipFill>
          <a:blip r:embed="rId5"/>
          <a:srcRect l="1389" t="5208" b="28125"/>
          <a:stretch>
            <a:fillRect/>
          </a:stretch>
        </p:blipFill>
        <p:spPr bwMode="auto">
          <a:xfrm>
            <a:off x="4071934" y="3929066"/>
            <a:ext cx="264318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6429420" cy="980728"/>
          </a:xfrm>
        </p:spPr>
        <p:txBody>
          <a:bodyPr>
            <a:normAutofit/>
          </a:bodyPr>
          <a:lstStyle/>
          <a:p>
            <a:r>
              <a:rPr lang="kk-KZ" sz="2800" dirty="0" smtClean="0">
                <a:solidFill>
                  <a:srgbClr val="00B050"/>
                </a:solidFill>
                <a:latin typeface="Arial Black" pitchFamily="34" charset="0"/>
                <a:ea typeface="BatangChe" pitchFamily="49" charset="-127"/>
                <a:cs typeface="Arabic Typesetting" pitchFamily="66" charset="-78"/>
              </a:rPr>
              <a:t>Наш классный руководитель</a:t>
            </a:r>
            <a:endParaRPr lang="ru-RU" sz="2800" dirty="0">
              <a:solidFill>
                <a:srgbClr val="00B050"/>
              </a:solidFill>
              <a:latin typeface="Arial Black" pitchFamily="34" charset="0"/>
              <a:ea typeface="BatangChe" pitchFamily="49" charset="-127"/>
              <a:cs typeface="Arabic Typesetting" pitchFamily="66" charset="-7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7858180" cy="559211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200" dirty="0" smtClean="0">
                <a:latin typeface="Comic Sans MS" pitchFamily="66" charset="0"/>
              </a:rPr>
              <a:t>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моём классе всего 5 человек: Наша классная – Боранбаева Нурсулу Оралбаевна – наша вторая мама. Наш класс самый дружный и весёлый!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2276872"/>
            <a:ext cx="52565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Нурсулу Оралбаевна -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 капитан,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Она ведёт нас к новым мирам,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Вместе с ней не пропадём,</a:t>
            </a:r>
          </a:p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новым знаниям дойдём.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Наш  учитель часто говорил нам: «Через годы взрослые должны гордиться вами!» Помня эти слова, мы вместе преодолеваем любые трудности, учимся поддерживать друг друга, радоваться успеху товарища.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Вывод: у нас замечательный классный руководитель и мы многого достигнем.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146" name="Picture 2" descr="C:\Users\Валентина\Desktop\IMG-20190423-WA00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1857364"/>
            <a:ext cx="2571768" cy="3643338"/>
          </a:xfrm>
          <a:prstGeom prst="snip1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B050"/>
                </a:solidFill>
                <a:latin typeface="Arial Black" pitchFamily="34" charset="0"/>
              </a:rPr>
              <a:t>Кабинет, в котором мы занимаемся</a:t>
            </a:r>
            <a:endParaRPr lang="ru-RU" sz="36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5445224"/>
            <a:ext cx="4572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ученики! Нам нравится учиться!!!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Узнавать что-то новое!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Вывод: наш класс любит учиться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1428736"/>
            <a:ext cx="8401080" cy="4429156"/>
          </a:xfrm>
        </p:spPr>
        <p:txBody>
          <a:bodyPr/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Я очень люблю наш кабинет. В нём всегда так уютно, светло и очень приятно пахнет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цветами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Надеюсь, что после окончания школы мы часто будем, встречаться с одноклассниками, навещать учительницу, проведывать школу и конечно вспоминать то беззаботное время, проведенное за школьной партой!</a:t>
            </a:r>
            <a:endParaRPr lang="ru-RU" sz="1800" dirty="0"/>
          </a:p>
        </p:txBody>
      </p:sp>
      <p:pic>
        <p:nvPicPr>
          <p:cNvPr id="1026" name="Picture 2" descr="C:\Users\Валентина\Desktop\20190423_090250.jpg"/>
          <p:cNvPicPr>
            <a:picLocks noChangeAspect="1" noChangeArrowheads="1"/>
          </p:cNvPicPr>
          <p:nvPr/>
        </p:nvPicPr>
        <p:blipFill>
          <a:blip r:embed="rId2" cstate="print"/>
          <a:srcRect r="6317"/>
          <a:stretch>
            <a:fillRect/>
          </a:stretch>
        </p:blipFill>
        <p:spPr bwMode="auto">
          <a:xfrm>
            <a:off x="142844" y="2643182"/>
            <a:ext cx="3214710" cy="2071702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Валентина\Desktop\20190423_090234.jpg"/>
          <p:cNvPicPr>
            <a:picLocks noChangeAspect="1" noChangeArrowheads="1"/>
          </p:cNvPicPr>
          <p:nvPr/>
        </p:nvPicPr>
        <p:blipFill>
          <a:blip r:embed="rId3" cstate="print"/>
          <a:srcRect r="14644"/>
          <a:stretch>
            <a:fillRect/>
          </a:stretch>
        </p:blipFill>
        <p:spPr bwMode="auto">
          <a:xfrm>
            <a:off x="6000760" y="2571744"/>
            <a:ext cx="2928958" cy="1934411"/>
          </a:xfrm>
          <a:prstGeom prst="snip1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Users\Валентина\Desktop\20190423_0903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3643314"/>
            <a:ext cx="2928958" cy="1714512"/>
          </a:xfrm>
          <a:prstGeom prst="snip1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8143932" cy="796908"/>
          </a:xfrm>
        </p:spPr>
        <p:txBody>
          <a:bodyPr>
            <a:normAutofit fontScale="90000"/>
          </a:bodyPr>
          <a:lstStyle/>
          <a:p>
            <a:r>
              <a:rPr lang="kk-KZ" dirty="0" smtClean="0">
                <a:solidFill>
                  <a:srgbClr val="00B050"/>
                </a:solidFill>
              </a:rPr>
              <a:t>Тест для определения темпераментов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Валентина\Pictures\2019-04-24 1\1 001.jpg"/>
          <p:cNvPicPr>
            <a:picLocks noChangeAspect="1" noChangeArrowheads="1"/>
          </p:cNvPicPr>
          <p:nvPr/>
        </p:nvPicPr>
        <p:blipFill>
          <a:blip r:embed="rId2" cstate="print"/>
          <a:srcRect l="2564" r="5128" b="23999"/>
          <a:stretch>
            <a:fillRect/>
          </a:stretch>
        </p:blipFill>
        <p:spPr bwMode="auto">
          <a:xfrm rot="20667200">
            <a:off x="406829" y="897420"/>
            <a:ext cx="2357454" cy="3357586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Валентина\Pictures\2019-04-24 1\1 002.jpg"/>
          <p:cNvPicPr>
            <a:picLocks noChangeAspect="1" noChangeArrowheads="1"/>
          </p:cNvPicPr>
          <p:nvPr/>
        </p:nvPicPr>
        <p:blipFill>
          <a:blip r:embed="rId3" cstate="print"/>
          <a:srcRect b="26816"/>
          <a:stretch>
            <a:fillRect/>
          </a:stretch>
        </p:blipFill>
        <p:spPr bwMode="auto">
          <a:xfrm rot="1649333">
            <a:off x="6728925" y="922366"/>
            <a:ext cx="2015205" cy="3144852"/>
          </a:xfrm>
          <a:prstGeom prst="snip1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Валентина\Pictures\2019-04-24 1\1 003.jpg"/>
          <p:cNvPicPr>
            <a:picLocks noChangeAspect="1" noChangeArrowheads="1"/>
          </p:cNvPicPr>
          <p:nvPr/>
        </p:nvPicPr>
        <p:blipFill>
          <a:blip r:embed="rId4" cstate="print"/>
          <a:srcRect t="1824" r="7792" b="24264"/>
          <a:stretch>
            <a:fillRect/>
          </a:stretch>
        </p:blipFill>
        <p:spPr bwMode="auto">
          <a:xfrm>
            <a:off x="1857356" y="3929042"/>
            <a:ext cx="2357454" cy="2928958"/>
          </a:xfrm>
          <a:prstGeom prst="rect">
            <a:avLst/>
          </a:prstGeom>
          <a:noFill/>
        </p:spPr>
      </p:pic>
      <p:pic>
        <p:nvPicPr>
          <p:cNvPr id="1029" name="Picture 5" descr="C:\Users\Валентина\Pictures\2019-04-24 1\1 004.jpg"/>
          <p:cNvPicPr>
            <a:picLocks noChangeAspect="1" noChangeArrowheads="1"/>
          </p:cNvPicPr>
          <p:nvPr/>
        </p:nvPicPr>
        <p:blipFill>
          <a:blip r:embed="rId5" cstate="print"/>
          <a:srcRect l="3226" r="3213" b="23255"/>
          <a:stretch>
            <a:fillRect/>
          </a:stretch>
        </p:blipFill>
        <p:spPr bwMode="auto">
          <a:xfrm>
            <a:off x="5214942" y="3714752"/>
            <a:ext cx="2214578" cy="2928958"/>
          </a:xfrm>
          <a:prstGeom prst="snip2SameRect">
            <a:avLst/>
          </a:prstGeom>
          <a:noFill/>
        </p:spPr>
      </p:pic>
      <p:pic>
        <p:nvPicPr>
          <p:cNvPr id="1030" name="Picture 6" descr="C:\Users\Валентина\Pictures\2019-04-24 1\1 005.jpg"/>
          <p:cNvPicPr>
            <a:picLocks noChangeAspect="1" noChangeArrowheads="1"/>
          </p:cNvPicPr>
          <p:nvPr/>
        </p:nvPicPr>
        <p:blipFill>
          <a:blip r:embed="rId6" cstate="print"/>
          <a:srcRect l="6091" t="1283" r="5498" b="23900"/>
          <a:stretch>
            <a:fillRect/>
          </a:stretch>
        </p:blipFill>
        <p:spPr bwMode="auto">
          <a:xfrm>
            <a:off x="3857620" y="1357298"/>
            <a:ext cx="2000264" cy="29681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3600" dirty="0" smtClean="0"/>
              <a:t>Определение темпераментов </a:t>
            </a:r>
            <a:br>
              <a:rPr lang="kk-KZ" sz="3600" dirty="0" smtClean="0"/>
            </a:br>
            <a:r>
              <a:rPr lang="kk-KZ" sz="3600" dirty="0" smtClean="0"/>
              <a:t>класса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kk-KZ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00100" y="1428736"/>
          <a:ext cx="5143536" cy="1805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1768"/>
                <a:gridCol w="2571768"/>
              </a:tblGrid>
              <a:tr h="428628">
                <a:tc>
                  <a:txBody>
                    <a:bodyPr/>
                    <a:lstStyle/>
                    <a:p>
                      <a:r>
                        <a:rPr lang="ru-RU" dirty="0" smtClean="0"/>
                        <a:t>Меланхолик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20%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флегматик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40% </a:t>
                      </a:r>
                      <a:endParaRPr lang="ru-RU" dirty="0"/>
                    </a:p>
                  </a:txBody>
                  <a:tcPr/>
                </a:tc>
              </a:tr>
              <a:tr h="346402">
                <a:tc>
                  <a:txBody>
                    <a:bodyPr/>
                    <a:lstStyle/>
                    <a:p>
                      <a:r>
                        <a:rPr lang="ru-RU" dirty="0" smtClean="0"/>
                        <a:t>сангвиник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20% </a:t>
                      </a:r>
                    </a:p>
                  </a:txBody>
                  <a:tcPr/>
                </a:tc>
              </a:tr>
              <a:tr h="3349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холерик </a:t>
                      </a:r>
                      <a:endParaRPr lang="kk-KZ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20% 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1071538" y="3357562"/>
          <a:ext cx="5786478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solidFill>
                  <a:srgbClr val="00B050"/>
                </a:solidFill>
              </a:rPr>
              <a:t>Мы  такие  разные...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229600" cy="4757738"/>
          </a:xfrm>
        </p:spPr>
        <p:txBody>
          <a:bodyPr/>
          <a:lstStyle/>
          <a:p>
            <a:endParaRPr lang="kk-KZ" dirty="0" smtClean="0"/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0" y="1428736"/>
          <a:ext cx="7358116" cy="303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529"/>
                <a:gridCol w="1839529"/>
                <a:gridCol w="1839529"/>
                <a:gridCol w="1839529"/>
              </a:tblGrid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Ф.И</a:t>
                      </a:r>
                      <a:r>
                        <a:rPr lang="kk-KZ" baseline="0" dirty="0" smtClean="0"/>
                        <a:t> уч-ся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Дата рождения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Знаки</a:t>
                      </a:r>
                      <a:r>
                        <a:rPr lang="kk-KZ" baseline="0" dirty="0" smtClean="0"/>
                        <a:t> зодиака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Рост, вес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Алиева Алсу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15.07.2003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рак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161\48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Бородина Екатерина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6.08.2004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лев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158\50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Никитина Анжела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14.11.2003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скорпион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157\44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Омаров Тамирлан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10.05.2004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телец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168\56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Төлеужан Султан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12.12.2003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стрелец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170\59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71604" y="5000636"/>
            <a:ext cx="59674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 разные, но мы вместе.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66064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Потехе час и время делу: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Мой класс к успеху устремлен,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Талантом, я признаюсь смело,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Ребенок каждый наделен.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Вывод: мы  талантливы и будем стараться это доказать.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Валентина\Desktop\IMG-20190320-WA0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928802"/>
            <a:ext cx="2143140" cy="2357454"/>
          </a:xfrm>
          <a:prstGeom prst="round2Same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072066" y="1857364"/>
            <a:ext cx="350043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Мне безумно повезло с классом, в котором я учусь. Ведь все учащиеся такие разные и особенные, но в тоже время нас объединяет много общего. 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Наш класс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очень дружный и весёлый, здесь каждый помогает друг другу. На переменах мы общаемся, обсуждаем новости и играем в разные игры. Особенно приятно делиться новостями в начале недели, так как у каждого ученика есть, что рассказать о выходных.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Всех 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одноклассников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я считаю своими друзьями. Мы часто гуляем с ними вне стен школы, ходим в парки и кино. 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нашем классе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как и в любом другом, есть свои лидеры, которые всегда помогают остальным и агитируют к участию в различных школьных соревнованиях и конкурсах, организовывают праздники.</a:t>
            </a:r>
          </a:p>
        </p:txBody>
      </p:sp>
      <p:pic>
        <p:nvPicPr>
          <p:cNvPr id="2050" name="Picture 2" descr="C:\Users\Валентина\Desktop\20190215_1118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429132"/>
            <a:ext cx="3429024" cy="2077287"/>
          </a:xfrm>
          <a:prstGeom prst="snip2Same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C:\Users\Валентина\Desktop\FB_IMG_15560126602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0"/>
            <a:ext cx="2714620" cy="178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Валентина\Desktop\FB_IMG_1556012440912.jpg"/>
          <p:cNvPicPr>
            <a:picLocks noChangeAspect="1" noChangeArrowheads="1"/>
          </p:cNvPicPr>
          <p:nvPr/>
        </p:nvPicPr>
        <p:blipFill>
          <a:blip r:embed="rId5"/>
          <a:srcRect l="78" t="22916"/>
          <a:stretch>
            <a:fillRect/>
          </a:stretch>
        </p:blipFill>
        <p:spPr bwMode="auto">
          <a:xfrm>
            <a:off x="3071802" y="1928802"/>
            <a:ext cx="1773806" cy="2428868"/>
          </a:xfrm>
          <a:prstGeom prst="snip2Same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  <a:latin typeface="Ariston" pitchFamily="66" charset="0"/>
              </a:rPr>
              <a:t>Занятия на кружках</a:t>
            </a:r>
            <a:endParaRPr lang="ru-RU" sz="4800" b="1" dirty="0">
              <a:solidFill>
                <a:srgbClr val="00B050"/>
              </a:solidFill>
              <a:latin typeface="Ariston" pitchFamily="66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691680" y="5301208"/>
            <a:ext cx="6995120" cy="1224136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Вывод: мы занимаемся в разных кружках. </a:t>
            </a: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4500570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Все ребята нашего класса с удовольствием посещают различные кружки:</a:t>
            </a:r>
            <a:endParaRPr lang="ru-RU" b="1" dirty="0" smtClean="0">
              <a:solidFill>
                <a:srgbClr val="C00000"/>
              </a:solidFill>
            </a:endParaRPr>
          </a:p>
          <a:p>
            <a:endParaRPr lang="ru-RU" dirty="0" smtClean="0"/>
          </a:p>
        </p:txBody>
      </p:sp>
      <p:pic>
        <p:nvPicPr>
          <p:cNvPr id="1026" name="Picture 2" descr="C:\Users\Валентина\Desktop\FB_IMG_15560127752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00108"/>
            <a:ext cx="3143272" cy="2000264"/>
          </a:xfrm>
          <a:prstGeom prst="snip2Same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Валентина\Desktop\FB_IMG_1556012768370.jpg"/>
          <p:cNvPicPr>
            <a:picLocks noChangeAspect="1" noChangeArrowheads="1"/>
          </p:cNvPicPr>
          <p:nvPr/>
        </p:nvPicPr>
        <p:blipFill>
          <a:blip r:embed="rId3"/>
          <a:srcRect t="15152"/>
          <a:stretch>
            <a:fillRect/>
          </a:stretch>
        </p:blipFill>
        <p:spPr bwMode="auto">
          <a:xfrm>
            <a:off x="5357818" y="1000108"/>
            <a:ext cx="3000372" cy="1928808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Валентина\Desktop\FB_IMG_15560125205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2857496"/>
            <a:ext cx="3341686" cy="2214578"/>
          </a:xfrm>
          <a:prstGeom prst="snip2DiagRect">
            <a:avLst/>
          </a:prstGeom>
          <a:noFill/>
        </p:spPr>
      </p:pic>
      <p:pic>
        <p:nvPicPr>
          <p:cNvPr id="1029" name="Picture 5" descr="C:\Users\Валентина\Desktop\FB_IMG_155601266025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2857496"/>
            <a:ext cx="3143248" cy="2214578"/>
          </a:xfrm>
          <a:prstGeom prst="snip2Diag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692696"/>
            <a:ext cx="8143932" cy="1440160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kern="10" dirty="0" smtClean="0">
                <a:ln w="9525">
                  <a:solidFill>
                    <a:srgbClr val="A5A5A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Arial Black"/>
              </a:rPr>
              <a:t/>
            </a:r>
            <a:br>
              <a:rPr lang="ru-RU" sz="4800" kern="10" dirty="0" smtClean="0">
                <a:ln w="9525">
                  <a:solidFill>
                    <a:srgbClr val="A5A5A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Arial Black"/>
              </a:rPr>
            </a:br>
            <a:r>
              <a:rPr lang="ru-RU" sz="3200" cap="none" dirty="0" smtClean="0">
                <a:ln w="11430"/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lorisel script" pitchFamily="2" charset="0"/>
                <a:cs typeface="Aharoni" pitchFamily="2" charset="-79"/>
              </a:rPr>
              <a:t>Тема </a:t>
            </a:r>
            <a:r>
              <a:rPr lang="ru-RU" sz="3200" kern="10" cap="none" dirty="0" smtClean="0">
                <a:ln w="9525">
                  <a:solidFill>
                    <a:srgbClr val="A5A5A5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  <a:cs typeface="Aharoni" pitchFamily="2" charset="-79"/>
              </a:rPr>
              <a:t>п</a:t>
            </a:r>
            <a:r>
              <a:rPr lang="ru-RU" sz="3200" kern="10" dirty="0" smtClean="0">
                <a:ln w="9525">
                  <a:solidFill>
                    <a:srgbClr val="A5A5A5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</a:rPr>
              <a:t>роекта:</a:t>
            </a:r>
            <a:r>
              <a:rPr lang="ru-RU" sz="48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Florisel script" pitchFamily="2" charset="0"/>
              </a:rPr>
              <a:t/>
            </a:r>
            <a:br>
              <a:rPr lang="ru-RU" sz="48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Florisel script" pitchFamily="2" charset="0"/>
              </a:rPr>
            </a:br>
            <a:r>
              <a:rPr lang="ru-RU" sz="48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Florisel script" pitchFamily="2" charset="0"/>
              </a:rPr>
              <a:t>«</a:t>
            </a:r>
            <a:r>
              <a:rPr lang="ru-RU" sz="4800" dirty="0" smtClean="0">
                <a:ln w="11430"/>
                <a:solidFill>
                  <a:srgbClr val="FF0000"/>
                </a:solidFill>
                <a:effectLst/>
                <a:latin typeface="Florisel script" pitchFamily="2" charset="0"/>
              </a:rPr>
              <a:t>Мой класс – моя жизнь»</a:t>
            </a:r>
            <a:endParaRPr lang="ru-RU" sz="4800" cap="none" dirty="0">
              <a:ln w="11430"/>
              <a:solidFill>
                <a:srgbClr val="FF0000"/>
              </a:solidFill>
              <a:effectLst/>
              <a:latin typeface="Florisel script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2357430"/>
            <a:ext cx="5857916" cy="3714776"/>
          </a:xfrm>
        </p:spPr>
        <p:txBody>
          <a:bodyPr>
            <a:normAutofit/>
          </a:bodyPr>
          <a:lstStyle/>
          <a:p>
            <a:pPr algn="l"/>
            <a:r>
              <a:rPr lang="ru-RU" sz="2400" b="1" u="sng" dirty="0" smtClean="0">
                <a:solidFill>
                  <a:schemeClr val="accent5">
                    <a:lumMod val="50000"/>
                  </a:schemeClr>
                </a:solidFill>
                <a:latin typeface="Ariston" pitchFamily="66" charset="0"/>
              </a:rPr>
              <a:t> </a:t>
            </a:r>
          </a:p>
          <a:p>
            <a:pPr algn="r"/>
            <a:r>
              <a:rPr lang="ru-RU" sz="2400" b="1" u="sng" dirty="0" smtClean="0">
                <a:solidFill>
                  <a:schemeClr val="accent5">
                    <a:lumMod val="50000"/>
                  </a:schemeClr>
                </a:solidFill>
                <a:latin typeface="Ariston" pitchFamily="66" charset="0"/>
              </a:rPr>
              <a:t>Подготовил: </a:t>
            </a:r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  <a:latin typeface="Ariston" pitchFamily="66" charset="0"/>
              </a:rPr>
              <a:t> ученик 9 «Б» класса </a:t>
            </a:r>
            <a:r>
              <a:rPr lang="kk-KZ" sz="2400" dirty="0" smtClean="0">
                <a:solidFill>
                  <a:srgbClr val="000A0C"/>
                </a:solidFill>
              </a:rPr>
              <a:t>Омаров Тамирлан</a:t>
            </a:r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  <a:latin typeface="Ariston" pitchFamily="66" charset="0"/>
              </a:rPr>
              <a:t>  </a:t>
            </a:r>
          </a:p>
          <a:p>
            <a:r>
              <a:rPr lang="kk-KZ" sz="2400" b="1" dirty="0" smtClean="0">
                <a:solidFill>
                  <a:schemeClr val="tx1">
                    <a:lumMod val="75000"/>
                  </a:schemeClr>
                </a:solidFill>
                <a:latin typeface="Ariston" pitchFamily="66" charset="0"/>
              </a:rPr>
              <a:t>Акжарского района Акжаркынской СШ</a:t>
            </a:r>
            <a:endParaRPr lang="ru-RU" sz="2400" b="1" dirty="0" smtClean="0">
              <a:solidFill>
                <a:schemeClr val="tx1">
                  <a:lumMod val="75000"/>
                </a:schemeClr>
              </a:solidFill>
              <a:latin typeface="Ariston" pitchFamily="66" charset="0"/>
            </a:endParaRP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Ariston" pitchFamily="66" charset="0"/>
              </a:rPr>
              <a:t>                         </a:t>
            </a:r>
            <a:endParaRPr lang="kk-KZ" sz="2400" dirty="0" smtClean="0">
              <a:solidFill>
                <a:srgbClr val="000A0C"/>
              </a:solidFill>
            </a:endParaRPr>
          </a:p>
          <a:p>
            <a:pPr>
              <a:lnSpc>
                <a:spcPct val="90000"/>
              </a:lnSpc>
            </a:pPr>
            <a:r>
              <a:rPr lang="kk-KZ" sz="2400" dirty="0" smtClean="0">
                <a:solidFill>
                  <a:srgbClr val="000A0C"/>
                </a:solidFill>
              </a:rPr>
              <a:t>руководитель  педагог-психолог</a:t>
            </a:r>
            <a:r>
              <a:rPr lang="ru-RU" sz="2400" dirty="0" smtClean="0">
                <a:solidFill>
                  <a:srgbClr val="000A0C"/>
                </a:solidFill>
              </a:rPr>
              <a:t>:</a:t>
            </a:r>
            <a:endParaRPr lang="kk-KZ" sz="2400" dirty="0" smtClean="0">
              <a:solidFill>
                <a:srgbClr val="000A0C"/>
              </a:solidFill>
            </a:endParaRPr>
          </a:p>
          <a:p>
            <a:pPr>
              <a:lnSpc>
                <a:spcPct val="90000"/>
              </a:lnSpc>
            </a:pPr>
            <a:r>
              <a:rPr lang="kk-KZ" sz="2400" dirty="0" smtClean="0">
                <a:solidFill>
                  <a:srgbClr val="000A0C"/>
                </a:solidFill>
              </a:rPr>
              <a:t>                  Журавлева В.С.</a:t>
            </a:r>
            <a:endParaRPr lang="ru-RU" sz="2400" dirty="0" smtClean="0">
              <a:solidFill>
                <a:srgbClr val="000A0C"/>
              </a:solidFill>
            </a:endParaRPr>
          </a:p>
          <a:p>
            <a:pPr algn="l"/>
            <a:endParaRPr lang="ru-RU" sz="1700" b="1" dirty="0" smtClean="0">
              <a:solidFill>
                <a:schemeClr val="tx1"/>
              </a:solidFill>
              <a:latin typeface="Ariston" pitchFamily="66" charset="0"/>
            </a:endParaRPr>
          </a:p>
          <a:p>
            <a:pPr algn="l"/>
            <a:r>
              <a:rPr lang="ru-RU" sz="1700" b="1" dirty="0" smtClean="0">
                <a:solidFill>
                  <a:schemeClr val="tx1"/>
                </a:solidFill>
                <a:latin typeface="Ariston" pitchFamily="66" charset="0"/>
              </a:rPr>
              <a:t>                 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Кроме учёбы мы принимаем  участие в конкурсах. </a:t>
            </a:r>
            <a:br>
              <a:rPr lang="ru-RU" sz="27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 и мои одноклассники занимаем призовые места.</a:t>
            </a:r>
            <a:br>
              <a:rPr lang="ru-RU" sz="27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Вывод: мы умные и много знаем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700" dirty="0"/>
          </a:p>
        </p:txBody>
      </p:sp>
      <p:pic>
        <p:nvPicPr>
          <p:cNvPr id="4098" name="Picture 2" descr="C:\Users\Валентина\Desktop\FB_IMG_155601310502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4714884"/>
            <a:ext cx="2500330" cy="1914522"/>
          </a:xfrm>
          <a:prstGeom prst="rect">
            <a:avLst/>
          </a:prstGeom>
          <a:noFill/>
        </p:spPr>
      </p:pic>
      <p:pic>
        <p:nvPicPr>
          <p:cNvPr id="4099" name="Picture 3" descr="C:\Users\Валентина\Desktop\FB_IMG_15560130886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4357694"/>
            <a:ext cx="3071834" cy="2285998"/>
          </a:xfrm>
          <a:prstGeom prst="rect">
            <a:avLst/>
          </a:prstGeom>
          <a:noFill/>
        </p:spPr>
      </p:pic>
      <p:pic>
        <p:nvPicPr>
          <p:cNvPr id="4100" name="Picture 4" descr="C:\Users\Валентина\Desktop\FB_IMG_15560129032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643050"/>
            <a:ext cx="3857652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1" name="Picture 5" descr="C:\Users\Валентина\Desktop\FB_IMG_1556012885761.jpg"/>
          <p:cNvPicPr>
            <a:picLocks noChangeAspect="1" noChangeArrowheads="1"/>
          </p:cNvPicPr>
          <p:nvPr/>
        </p:nvPicPr>
        <p:blipFill>
          <a:blip r:embed="rId5"/>
          <a:srcRect t="22917" b="7291"/>
          <a:stretch>
            <a:fillRect/>
          </a:stretch>
        </p:blipFill>
        <p:spPr bwMode="auto">
          <a:xfrm>
            <a:off x="6215074" y="3929042"/>
            <a:ext cx="2714640" cy="2928958"/>
          </a:xfrm>
          <a:prstGeom prst="snip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2" name="Picture 6" descr="C:\Users\Валентина\Desktop\FB_IMG_155601279307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0" y="1571612"/>
            <a:ext cx="3238475" cy="24288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15352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нашем классе и школе проходят различные  </a:t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мероприятия.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Вывод: мы дружно и весело живём.</a:t>
            </a:r>
            <a:endParaRPr lang="ru-RU" sz="2800" dirty="0"/>
          </a:p>
        </p:txBody>
      </p:sp>
      <p:pic>
        <p:nvPicPr>
          <p:cNvPr id="3074" name="Picture 2" descr="C:\Users\Валентина\Desktop\20181228_1727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140794">
            <a:off x="106694" y="1682171"/>
            <a:ext cx="2853030" cy="17930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5" name="Picture 3" descr="C:\Users\Валентина\Desktop\20190121_1148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91646">
            <a:off x="6404788" y="1740751"/>
            <a:ext cx="2587425" cy="1780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Users\Валентина\Desktop\20190307_174216.jpg"/>
          <p:cNvPicPr>
            <a:picLocks noChangeAspect="1" noChangeArrowheads="1"/>
          </p:cNvPicPr>
          <p:nvPr/>
        </p:nvPicPr>
        <p:blipFill>
          <a:blip r:embed="rId4" cstate="print"/>
          <a:srcRect r="14583"/>
          <a:stretch>
            <a:fillRect/>
          </a:stretch>
        </p:blipFill>
        <p:spPr bwMode="auto">
          <a:xfrm>
            <a:off x="0" y="4924990"/>
            <a:ext cx="2928958" cy="1933010"/>
          </a:xfrm>
          <a:prstGeom prst="snip1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C:\Users\Валентина\Desktop\20190307_1829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4637837"/>
            <a:ext cx="3500430" cy="186299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Picture 2" descr="C:\Users\Валентина\Desktop\FB_IMG_1556012730338.jpg"/>
          <p:cNvPicPr>
            <a:picLocks noChangeAspect="1" noChangeArrowheads="1"/>
          </p:cNvPicPr>
          <p:nvPr/>
        </p:nvPicPr>
        <p:blipFill>
          <a:blip r:embed="rId6"/>
          <a:srcRect l="8824" t="11765" r="9558" b="17646"/>
          <a:stretch>
            <a:fillRect/>
          </a:stretch>
        </p:blipFill>
        <p:spPr bwMode="auto">
          <a:xfrm>
            <a:off x="3286116" y="1500174"/>
            <a:ext cx="2643206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:\Users\Валентина\Desktop\FB_IMG_1556012363282.jpg"/>
          <p:cNvPicPr>
            <a:picLocks noChangeAspect="1" noChangeArrowheads="1"/>
          </p:cNvPicPr>
          <p:nvPr/>
        </p:nvPicPr>
        <p:blipFill>
          <a:blip r:embed="rId7"/>
          <a:srcRect t="30555"/>
          <a:stretch>
            <a:fillRect/>
          </a:stretch>
        </p:blipFill>
        <p:spPr bwMode="auto">
          <a:xfrm>
            <a:off x="3000364" y="3000372"/>
            <a:ext cx="3000396" cy="1928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Валентина\Desktop\FB_IMG_1556013042235.jpg"/>
          <p:cNvPicPr>
            <a:picLocks noChangeAspect="1" noChangeArrowheads="1"/>
          </p:cNvPicPr>
          <p:nvPr/>
        </p:nvPicPr>
        <p:blipFill>
          <a:blip r:embed="rId8"/>
          <a:srcRect b="24786"/>
          <a:stretch>
            <a:fillRect/>
          </a:stretch>
        </p:blipFill>
        <p:spPr bwMode="auto">
          <a:xfrm>
            <a:off x="2928926" y="4786322"/>
            <a:ext cx="2786058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C:\Users\Валентина\Desktop\FB_IMG_1556012492370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43628" y="3143248"/>
            <a:ext cx="3000372" cy="1687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Валентина\Desktop\FB_IMG_155601232637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3643338" cy="21431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3" name="Picture 3" descr="C:\Users\Валентина\Desktop\FB_IMG_155601241679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71744"/>
            <a:ext cx="2643206" cy="4071934"/>
          </a:xfrm>
          <a:prstGeom prst="snip1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Users\Валентина\Desktop\FB_IMG_15560122605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142852"/>
            <a:ext cx="3286124" cy="246459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5" name="Picture 5" descr="C:\Users\Валентина\Desktop\FB_IMG_155601240262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4143380"/>
            <a:ext cx="3405187" cy="2428874"/>
          </a:xfrm>
          <a:prstGeom prst="snip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C:\Users\Валентина\Desktop\FB_IMG_1556013042235.jpg"/>
          <p:cNvPicPr>
            <a:picLocks noChangeAspect="1" noChangeArrowheads="1"/>
          </p:cNvPicPr>
          <p:nvPr/>
        </p:nvPicPr>
        <p:blipFill>
          <a:blip r:embed="rId6"/>
          <a:srcRect l="15625" t="22222" r="11458" b="31944"/>
          <a:stretch>
            <a:fillRect/>
          </a:stretch>
        </p:blipFill>
        <p:spPr bwMode="auto">
          <a:xfrm>
            <a:off x="2643174" y="2000240"/>
            <a:ext cx="3714776" cy="20717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7" name="Picture 7" descr="C:\Users\Валентина\Desktop\FB_IMG_155601294763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77006" y="2714620"/>
            <a:ext cx="2666994" cy="1500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8" name="Picture 8" descr="C:\Users\Валентина\Desktop\FB_IMG_155601260894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00761" y="4214818"/>
            <a:ext cx="2928957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kk-KZ" dirty="0" smtClean="0">
                <a:solidFill>
                  <a:srgbClr val="00B050"/>
                </a:solidFill>
              </a:rPr>
              <a:t>Наши активные родители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7170" name="Picture 2" descr="C:\Users\Валентина\Desktop\IMG-20190423-WA0041.jpg"/>
          <p:cNvPicPr>
            <a:picLocks noChangeAspect="1" noChangeArrowheads="1"/>
          </p:cNvPicPr>
          <p:nvPr/>
        </p:nvPicPr>
        <p:blipFill>
          <a:blip r:embed="rId2"/>
          <a:srcRect t="16667" r="20833" b="16666"/>
          <a:stretch>
            <a:fillRect/>
          </a:stretch>
        </p:blipFill>
        <p:spPr bwMode="auto">
          <a:xfrm>
            <a:off x="214282" y="1071546"/>
            <a:ext cx="4214842" cy="27146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 descr="C:\Users\Валентина\Desktop\IMG-20190423-WA00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3929066"/>
            <a:ext cx="3619493" cy="2714620"/>
          </a:xfrm>
          <a:prstGeom prst="snip1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 descr="C:\Users\Валентина\Desktop\IMG-20190423-WA0035.jpg"/>
          <p:cNvPicPr>
            <a:picLocks noChangeAspect="1" noChangeArrowheads="1"/>
          </p:cNvPicPr>
          <p:nvPr/>
        </p:nvPicPr>
        <p:blipFill>
          <a:blip r:embed="rId4"/>
          <a:srcRect t="12500"/>
          <a:stretch>
            <a:fillRect/>
          </a:stretch>
        </p:blipFill>
        <p:spPr bwMode="auto">
          <a:xfrm>
            <a:off x="4929190" y="1142984"/>
            <a:ext cx="3809979" cy="25003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Выводы для 9 класса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8917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Мы стараемся хорошими быть,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Узнать, где добро и где зло…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все-таки нам повезло,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лучший учитель и лучшая школа  — у нас,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лучший на свете —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Наш класс!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428604"/>
            <a:ext cx="764386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spc="300" dirty="0" smtClean="0">
                <a:ln w="11430"/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за внимание</a:t>
            </a:r>
            <a:r>
              <a:rPr lang="ru-RU" sz="9600" b="1" cap="none" spc="300" dirty="0" smtClean="0">
                <a:ln w="11430"/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!!!</a:t>
            </a:r>
            <a:endParaRPr lang="ru-RU" sz="9600" b="1" cap="none" spc="300" dirty="0">
              <a:ln w="11430"/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 l="20312" t="29065" r="31250" b="13549"/>
          <a:stretch>
            <a:fillRect/>
          </a:stretch>
        </p:blipFill>
        <p:spPr>
          <a:xfrm>
            <a:off x="5929322" y="4214818"/>
            <a:ext cx="2860466" cy="2214554"/>
          </a:xfrm>
          <a:noFill/>
          <a:ln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Цель исследования: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17170"/>
          </a:xfrm>
        </p:spPr>
        <p:txBody>
          <a:bodyPr/>
          <a:lstStyle/>
          <a:p>
            <a:r>
              <a:rPr lang="ru-RU" sz="2000" dirty="0" smtClean="0"/>
              <a:t>провести собственные наблюдения, позволяющие обобщить, проанализировать и изучить свой класс, свою школу, и поделиться впечатлениями с родителями и просто знакомыми людьми.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Задачи: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sz="2000" dirty="0" smtClean="0"/>
              <a:t>1)расширить свои знания об истории  школы;</a:t>
            </a:r>
          </a:p>
          <a:p>
            <a:r>
              <a:rPr lang="ru-RU" sz="2000" dirty="0" smtClean="0"/>
              <a:t>2) исследовать историю нашего класса и нас в нём </a:t>
            </a:r>
          </a:p>
          <a:p>
            <a:r>
              <a:rPr lang="ru-RU" sz="2000" dirty="0" smtClean="0"/>
              <a:t>3) сделать выводы- достойные ли мы ученики</a:t>
            </a:r>
          </a:p>
          <a:p>
            <a:endParaRPr lang="ru-RU" sz="2000" dirty="0" smtClean="0"/>
          </a:p>
          <a:p>
            <a:pPr>
              <a:buNone/>
            </a:pPr>
            <a:r>
              <a:rPr lang="ru-RU" sz="2800" dirty="0" smtClean="0"/>
              <a:t>  </a:t>
            </a:r>
            <a:r>
              <a:rPr lang="ru-RU" sz="2800" b="1" dirty="0" smtClean="0">
                <a:solidFill>
                  <a:srgbClr val="FF0000"/>
                </a:solidFill>
              </a:rPr>
              <a:t>Гипотеза</a:t>
            </a:r>
            <a:r>
              <a:rPr lang="ru-RU" sz="2800" dirty="0" smtClean="0"/>
              <a:t>: </a:t>
            </a:r>
            <a:r>
              <a:rPr lang="ru-RU" sz="2400" dirty="0" smtClean="0"/>
              <a:t>мы достойные ученики нашей школы</a:t>
            </a:r>
          </a:p>
          <a:p>
            <a:endParaRPr lang="ru-RU" sz="2800" dirty="0" smtClean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42873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B050"/>
                </a:solidFill>
              </a:rPr>
              <a:t>Из истории   школы</a:t>
            </a:r>
            <a:endParaRPr lang="ru-RU" sz="3600" dirty="0">
              <a:solidFill>
                <a:srgbClr val="00B050"/>
              </a:solidFill>
              <a:latin typeface="Ouverture script" pitchFamily="66" charset="0"/>
            </a:endParaRPr>
          </a:p>
        </p:txBody>
      </p:sp>
      <p:pic>
        <p:nvPicPr>
          <p:cNvPr id="1027" name="Picture 3" descr="C:\Users\Валентина\Pictures\2019-04-22 1\1 002.jpg"/>
          <p:cNvPicPr>
            <a:picLocks noChangeAspect="1" noChangeArrowheads="1"/>
          </p:cNvPicPr>
          <p:nvPr/>
        </p:nvPicPr>
        <p:blipFill>
          <a:blip r:embed="rId3" cstate="print"/>
          <a:srcRect l="4378" t="2597" r="4781" b="2597"/>
          <a:stretch>
            <a:fillRect/>
          </a:stretch>
        </p:blipFill>
        <p:spPr bwMode="auto">
          <a:xfrm>
            <a:off x="5000628" y="1000108"/>
            <a:ext cx="3714776" cy="5214974"/>
          </a:xfrm>
          <a:prstGeom prst="rect">
            <a:avLst/>
          </a:prstGeom>
          <a:noFill/>
        </p:spPr>
      </p:pic>
      <p:pic>
        <p:nvPicPr>
          <p:cNvPr id="1026" name="Picture 2" descr="C:\Users\Валентина\Desktop\IMG_20190418_1543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85860"/>
            <a:ext cx="5000628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лентина\Pictures\2019-04-22 1\1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33487" y="-481149"/>
            <a:ext cx="5136858" cy="76841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/>
              <a:t/>
            </a:r>
            <a:br>
              <a:rPr lang="kk-KZ" dirty="0" smtClean="0"/>
            </a:br>
            <a:endParaRPr lang="ru-RU" dirty="0"/>
          </a:p>
        </p:txBody>
      </p:sp>
      <p:pic>
        <p:nvPicPr>
          <p:cNvPr id="2050" name="Picture 2" descr="C:\Users\Валентина\Pictures\2019-04-22 1\1 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520699" y="-1377846"/>
            <a:ext cx="3245115" cy="62865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Валентина\Pictures\2019-04-22 1\1 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036227" y="1964509"/>
            <a:ext cx="3571876" cy="6215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00B050"/>
                </a:solidFill>
              </a:rPr>
              <a:t>А директор у нас самый лучший- </a:t>
            </a:r>
            <a:br>
              <a:rPr lang="ru-RU" sz="3200" dirty="0" smtClean="0">
                <a:solidFill>
                  <a:srgbClr val="00B050"/>
                </a:solidFill>
              </a:rPr>
            </a:br>
            <a:r>
              <a:rPr lang="ru-RU" sz="3200" dirty="0" smtClean="0">
                <a:solidFill>
                  <a:srgbClr val="00B050"/>
                </a:solidFill>
              </a:rPr>
              <a:t>Рахимова </a:t>
            </a:r>
            <a:r>
              <a:rPr lang="ru-RU" sz="3200" dirty="0" err="1" smtClean="0">
                <a:solidFill>
                  <a:srgbClr val="00B050"/>
                </a:solidFill>
              </a:rPr>
              <a:t>Гульнар</a:t>
            </a:r>
            <a:r>
              <a:rPr lang="ru-RU" sz="3200" dirty="0" smtClean="0">
                <a:solidFill>
                  <a:srgbClr val="00B050"/>
                </a:solidFill>
              </a:rPr>
              <a:t> </a:t>
            </a:r>
            <a:r>
              <a:rPr lang="ru-RU" sz="3200" dirty="0" err="1" smtClean="0">
                <a:solidFill>
                  <a:srgbClr val="00B050"/>
                </a:solidFill>
              </a:rPr>
              <a:t>Акпаевна</a:t>
            </a:r>
            <a:r>
              <a:rPr lang="ru-RU" sz="3200" dirty="0" smtClean="0">
                <a:solidFill>
                  <a:srgbClr val="00B050"/>
                </a:solidFill>
              </a:rPr>
              <a:t>.</a:t>
            </a:r>
            <a:br>
              <a:rPr lang="ru-RU" sz="3200" dirty="0" smtClean="0">
                <a:solidFill>
                  <a:srgbClr val="00B050"/>
                </a:solidFill>
              </a:rPr>
            </a:br>
            <a:endParaRPr lang="ru-RU" sz="32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1600200"/>
            <a:ext cx="4757742" cy="3114684"/>
          </a:xfrm>
        </p:spPr>
        <p:txBody>
          <a:bodyPr/>
          <a:lstStyle/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Вот директор не простой</a:t>
            </a: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Вот директор школьный</a:t>
            </a: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Трудится с большой  душой</a:t>
            </a: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В школе он достойно!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398496"/>
            <a:ext cx="62493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C00000"/>
                </a:solidFill>
              </a:rPr>
              <a:t>Вывод: в школе созданы все   условия для успешной учёбы</a:t>
            </a:r>
            <a:endParaRPr lang="ru-RU" sz="2800" dirty="0"/>
          </a:p>
        </p:txBody>
      </p:sp>
      <p:pic>
        <p:nvPicPr>
          <p:cNvPr id="4" name="Picture 2" descr="C:\Users\Валентина\Desktop\IMG_20190424_121325.jpg"/>
          <p:cNvPicPr>
            <a:picLocks noChangeAspect="1" noChangeArrowheads="1"/>
          </p:cNvPicPr>
          <p:nvPr/>
        </p:nvPicPr>
        <p:blipFill>
          <a:blip r:embed="rId2"/>
          <a:srcRect l="34000" t="12000" r="15999" b="38000"/>
          <a:stretch>
            <a:fillRect/>
          </a:stretch>
        </p:blipFill>
        <p:spPr bwMode="auto">
          <a:xfrm>
            <a:off x="785786" y="1428736"/>
            <a:ext cx="2714644" cy="2928958"/>
          </a:xfrm>
          <a:prstGeom prst="snip1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796908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rgbClr val="00B050"/>
                </a:solidFill>
                <a:latin typeface="Monotype Corsiva" pitchFamily="66" charset="0"/>
              </a:rPr>
              <a:t>А это школа, в которой мы учимся</a:t>
            </a:r>
            <a:endParaRPr lang="ru-RU" sz="4800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1071546"/>
            <a:ext cx="36061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Школа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– это целый мир, полный радости, эмоций и чувств. Она объединяет людей желанием учиться и познавать что-то новое. Нет ничего удивительнее, чем овладеть чем-то совершенно небывалым . Это двухэтажное здание, в нём 15 учебных кабинетов, компьютерный класс, спортзал , библиотека, мастерская, столовая. </a:t>
            </a:r>
          </a:p>
          <a:p>
            <a:pPr>
              <a:buFont typeface="Wingdings 2" pitchFamily="18" charset="2"/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 школе преподают творческие</a:t>
            </a:r>
          </a:p>
          <a:p>
            <a:pPr>
              <a:buFont typeface="Wingdings 2" pitchFamily="18" charset="2"/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доброжелательные педагоги. </a:t>
            </a:r>
          </a:p>
          <a:p>
            <a:r>
              <a:rPr lang="ru-RU" sz="1400" dirty="0" smtClean="0"/>
              <a:t>    </a:t>
            </a:r>
            <a:endParaRPr lang="ru-RU" sz="1400" dirty="0"/>
          </a:p>
        </p:txBody>
      </p:sp>
      <p:pic>
        <p:nvPicPr>
          <p:cNvPr id="7" name="Рисунок 6" descr="C:\Documents and Settings\User\Рабочий стол\Фото1844.jpg"/>
          <p:cNvPicPr/>
          <p:nvPr/>
        </p:nvPicPr>
        <p:blipFill>
          <a:blip r:embed="rId2" cstate="print"/>
          <a:srcRect b="15517"/>
          <a:stretch>
            <a:fillRect/>
          </a:stretch>
        </p:blipFill>
        <p:spPr bwMode="auto">
          <a:xfrm>
            <a:off x="428596" y="1000108"/>
            <a:ext cx="4500594" cy="2928958"/>
          </a:xfrm>
          <a:prstGeom prst="snip2DiagRect">
            <a:avLst>
              <a:gd name="adj1" fmla="val 20397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-2849" t="38585" b="18970"/>
          <a:stretch>
            <a:fillRect/>
          </a:stretch>
        </p:blipFill>
        <p:spPr bwMode="auto">
          <a:xfrm>
            <a:off x="4572000" y="3786190"/>
            <a:ext cx="4357718" cy="2714644"/>
          </a:xfrm>
          <a:prstGeom prst="snip2Same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Валентина\Desktop\IMG-20190316-WA0179.jpg"/>
          <p:cNvPicPr>
            <a:picLocks noChangeAspect="1" noChangeArrowheads="1"/>
          </p:cNvPicPr>
          <p:nvPr/>
        </p:nvPicPr>
        <p:blipFill>
          <a:blip r:embed="rId4"/>
          <a:srcRect l="10616" t="15384" b="17237"/>
          <a:stretch>
            <a:fillRect/>
          </a:stretch>
        </p:blipFill>
        <p:spPr bwMode="auto">
          <a:xfrm>
            <a:off x="428596" y="3857628"/>
            <a:ext cx="4214842" cy="271464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  <a:latin typeface="Monotype Corsiva" pitchFamily="66" charset="0"/>
              </a:rPr>
              <a:t>Наша  библиотека</a:t>
            </a:r>
            <a:endParaRPr lang="ru-RU" sz="48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4098" name="Picture 2" descr="C:\Users\Валентина\Desktop\20190423_1247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0937"/>
          <a:stretch>
            <a:fillRect/>
          </a:stretch>
        </p:blipFill>
        <p:spPr bwMode="auto">
          <a:xfrm>
            <a:off x="571472" y="3857628"/>
            <a:ext cx="3857652" cy="2306062"/>
          </a:xfrm>
          <a:prstGeom prst="snip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Users\Валентина\Desktop\20190423_124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285860"/>
            <a:ext cx="3286148" cy="2143140"/>
          </a:xfrm>
          <a:prstGeom prst="roundRect">
            <a:avLst/>
          </a:prstGeom>
          <a:noFill/>
        </p:spPr>
      </p:pic>
      <p:pic>
        <p:nvPicPr>
          <p:cNvPr id="4100" name="Picture 4" descr="C:\Users\Валентина\Desktop\20190423_1246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857628"/>
            <a:ext cx="3837120" cy="2143140"/>
          </a:xfrm>
          <a:prstGeom prst="snip2Same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1" name="Picture 5" descr="C:\Users\Валентина\Desktop\20190423_1246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1214422"/>
            <a:ext cx="3558202" cy="2148725"/>
          </a:xfrm>
          <a:prstGeom prst="round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Тема15</Template>
  <TotalTime>1726</TotalTime>
  <Words>542</Words>
  <Application>Microsoft Office PowerPoint</Application>
  <PresentationFormat>Экран (4:3)</PresentationFormat>
  <Paragraphs>110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Тема15</vt:lpstr>
      <vt:lpstr>О себе</vt:lpstr>
      <vt:lpstr> Тема проекта: «Мой класс – моя жизнь»</vt:lpstr>
      <vt:lpstr>Цель исследования:</vt:lpstr>
      <vt:lpstr>Из истории   школы</vt:lpstr>
      <vt:lpstr>Слайд 5</vt:lpstr>
      <vt:lpstr> </vt:lpstr>
      <vt:lpstr>А директор у нас самый лучший-  Рахимова Гульнар Акпаевна. </vt:lpstr>
      <vt:lpstr>А это школа, в которой мы учимся</vt:lpstr>
      <vt:lpstr>Наша  библиотека</vt:lpstr>
      <vt:lpstr>Школьная столовая</vt:lpstr>
      <vt:lpstr>Спортзал</vt:lpstr>
      <vt:lpstr>  Мы –пятиклассники!</vt:lpstr>
      <vt:lpstr>Наш классный руководитель</vt:lpstr>
      <vt:lpstr>Кабинет, в котором мы занимаемся</vt:lpstr>
      <vt:lpstr>Тест для определения темпераментов</vt:lpstr>
      <vt:lpstr>Определение темпераментов  класса</vt:lpstr>
      <vt:lpstr>Мы  такие  разные...</vt:lpstr>
      <vt:lpstr>Слайд 18</vt:lpstr>
      <vt:lpstr>Занятия на кружках</vt:lpstr>
      <vt:lpstr> Кроме учёбы мы принимаем  участие в конкурсах.  Я и мои одноклассники занимаем призовые места. Вывод: мы умные и много знаем.</vt:lpstr>
      <vt:lpstr>В нашем классе и школе проходят различные                  мероприятия. Вывод: мы дружно и весело живём.</vt:lpstr>
      <vt:lpstr>Слайд 22</vt:lpstr>
      <vt:lpstr>Наши активные родители</vt:lpstr>
      <vt:lpstr>Выводы для 9 класса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класс</dc:title>
  <dc:creator>Dimon</dc:creator>
  <cp:lastModifiedBy>Валентина</cp:lastModifiedBy>
  <cp:revision>215</cp:revision>
  <dcterms:modified xsi:type="dcterms:W3CDTF">2019-04-24T06:19:56Z</dcterms:modified>
</cp:coreProperties>
</file>