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515" r:id="rId2"/>
    <p:sldId id="528" r:id="rId3"/>
    <p:sldId id="578" r:id="rId4"/>
    <p:sldId id="579" r:id="rId5"/>
    <p:sldId id="537" r:id="rId6"/>
    <p:sldId id="552" r:id="rId7"/>
    <p:sldId id="529" r:id="rId8"/>
    <p:sldId id="554" r:id="rId9"/>
    <p:sldId id="530" r:id="rId10"/>
    <p:sldId id="531" r:id="rId11"/>
    <p:sldId id="538" r:id="rId12"/>
    <p:sldId id="577" r:id="rId13"/>
    <p:sldId id="539" r:id="rId14"/>
    <p:sldId id="542" r:id="rId15"/>
    <p:sldId id="545" r:id="rId16"/>
    <p:sldId id="543" r:id="rId17"/>
    <p:sldId id="556" r:id="rId18"/>
    <p:sldId id="581" r:id="rId19"/>
    <p:sldId id="582" r:id="rId20"/>
    <p:sldId id="562" r:id="rId21"/>
    <p:sldId id="563" r:id="rId22"/>
    <p:sldId id="564" r:id="rId23"/>
    <p:sldId id="565" r:id="rId24"/>
    <p:sldId id="566" r:id="rId25"/>
    <p:sldId id="567" r:id="rId26"/>
    <p:sldId id="569" r:id="rId27"/>
    <p:sldId id="570" r:id="rId28"/>
    <p:sldId id="568" r:id="rId29"/>
    <p:sldId id="571" r:id="rId30"/>
    <p:sldId id="572" r:id="rId31"/>
    <p:sldId id="573" r:id="rId32"/>
    <p:sldId id="574" r:id="rId33"/>
    <p:sldId id="575" r:id="rId34"/>
    <p:sldId id="576" r:id="rId35"/>
    <p:sldId id="523" r:id="rId36"/>
  </p:sldIdLst>
  <p:sldSz cx="12192000" cy="6858000"/>
  <p:notesSz cx="6797675" cy="99250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BDB"/>
    <a:srgbClr val="F7B3EF"/>
    <a:srgbClr val="F286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8" autoAdjust="0"/>
    <p:restoredTop sz="93817" autoAdjust="0"/>
  </p:normalViewPr>
  <p:slideViewPr>
    <p:cSldViewPr snapToGrid="0">
      <p:cViewPr>
        <p:scale>
          <a:sx n="60" d="100"/>
          <a:sy n="60" d="100"/>
        </p:scale>
        <p:origin x="-1026" y="-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C46DE-219C-44CE-81B7-23AFD0754826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7076"/>
            <a:ext cx="2945659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7076"/>
            <a:ext cx="2945659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8FF697-844C-4F35-8A6C-A8DE4EE85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4520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339FFC-7504-4A1E-8BC7-F2CC1EAE66AB}" type="datetimeFigureOut">
              <a:rPr lang="en-US" smtClean="0"/>
              <a:t>12/5/2020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39838"/>
            <a:ext cx="59563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6431"/>
            <a:ext cx="543814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5659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7076"/>
            <a:ext cx="2945659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DD280D-BCB0-4A9F-9582-A63BA6215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248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0688" y="1239838"/>
            <a:ext cx="5956300" cy="33512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81C4D65-16BE-46E3-A19E-0506F93AE00E}" type="slidenum">
              <a:rPr lang="it-IT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</a:t>
            </a:fld>
            <a:endParaRPr lang="it-IT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860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0F5CE47-09C7-49F9-AE11-7F76808AE8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709ED933-7C3D-4814-BB1A-BA0E9AF32E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2744819-77D9-477F-880D-F44F42BCB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E2D47-12CE-4AA3-868B-845C3106D8A7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B62B0FA-F765-42D8-977A-E9E23DD99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AB26648-1E61-4994-BA53-0EE232416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EE79F-CDC9-45A3-9B96-8DCC79B90D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987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1B69844-0F7B-4AA9-AD08-2684E597A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6B1AC99B-AC75-400B-BFF9-69BE2F6BD9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F36F991-3F66-4714-B69D-3C2C1B249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E2D47-12CE-4AA3-868B-845C3106D8A7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3C21561-CA41-4660-905A-6E7112FFD4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577DE21-8DA6-4B81-AFC8-3C7E1C3E8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EE79F-CDC9-45A3-9B96-8DCC79B90D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69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99EE2377-F0B4-430C-AED4-17955D1BBB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8B99760-47E7-4B9C-9297-86B14EB3F0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6D49B9C-0022-4A61-A7DA-7350A7BE5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E2D47-12CE-4AA3-868B-845C3106D8A7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CF574A4-3093-474C-8EF0-EBE89187F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1C38F1F-2C66-467C-B449-62C6F9FC3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EE79F-CDC9-45A3-9B96-8DCC79B90D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402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1FA0DFB-CEDD-47FF-AA23-62CFE8026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303B0C8-50FF-4ACF-94C4-B667CD547C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A32F50A-1F31-4858-9298-87DAE8619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E2D47-12CE-4AA3-868B-845C3106D8A7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64E4DE0-D470-497F-ABBB-6BA6CABEC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632D2D9-D291-4374-978F-06C5DD2F8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EE79F-CDC9-45A3-9B96-8DCC79B90D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833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0B6D43B-626B-4051-B96A-012012BC2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3CCF46F-4856-4562-A0A4-68D6364679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EBEE6CB-81DA-4268-85DE-4640ACC2F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E2D47-12CE-4AA3-868B-845C3106D8A7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A2FD44F-401F-48BD-AD4F-284E553DB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F2A58A3-A9D3-4070-9EBF-D5BBA20F6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EE79F-CDC9-45A3-9B96-8DCC79B90D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671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2D4049C-6582-4682-AC80-F5C3AD380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8A52216-6245-4F9B-84B8-0954778CA7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F64A9214-92CF-48CC-9B18-A32896E9AC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D123D0E6-A13C-4AD0-9D38-6FEE9B276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E2D47-12CE-4AA3-868B-845C3106D8A7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C8FC4F3-9778-4CEE-ACCE-438E66C79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D7D6787A-9244-4594-9716-B85585290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EE79F-CDC9-45A3-9B96-8DCC79B90D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656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37741D1-878A-49D5-BEC9-FA603E759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A93BE32-CC28-4EBF-A108-468FCA801A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6EFD6621-2822-44D2-AE94-376DABF582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27E1E592-226B-45D1-8690-284FBBCFD3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6D296613-12C5-47D1-BE62-44D1D0DB04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8193B8FA-52E8-4918-B25E-F13485B5C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E2D47-12CE-4AA3-868B-845C3106D8A7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DCD2490D-6046-4ADB-BBA6-11D83742A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7FF3970C-38F5-4772-B3A3-54406B567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EE79F-CDC9-45A3-9B96-8DCC79B90D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006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FAA1692-C4BB-468E-9CF2-526F307E6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D725B3F1-E864-42CC-8783-58C9FB257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E2D47-12CE-4AA3-868B-845C3106D8A7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BF1F3B41-8106-4E16-B5F6-843E77D11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8B28644F-F509-47B9-BBE6-F6599FCB1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EE79F-CDC9-45A3-9B96-8DCC79B90D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774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FB5A6ED7-5041-4EA4-AE6B-3D5B3B515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E2D47-12CE-4AA3-868B-845C3106D8A7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733F605A-57CA-4BE0-A05B-4FAB2C1F1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8E008241-A1FA-49FA-8446-641D91DCA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EE79F-CDC9-45A3-9B96-8DCC79B90D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180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434E68C-01C1-4E1C-8BC2-87D2D588ED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6121352-3C65-45D9-8F87-65E99C664F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C1D98952-6292-4E12-9F13-D4B03C202F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7C21688E-B1C5-4318-B68E-D0B0A589D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E2D47-12CE-4AA3-868B-845C3106D8A7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4D8D4775-D5C3-46C3-9696-2FDC27C1E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0B6E3CA-736E-4A55-ABA9-59403FF96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EE79F-CDC9-45A3-9B96-8DCC79B90D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577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3A4D645-74AF-4CBA-9BE2-0C9F382E63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802B05BF-9089-46D0-B53F-F5B66950D6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D1EF9AB8-1105-47BE-8C66-DDAED3AFC6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3680F94-2F01-48AE-96F9-0972B8B3A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E2D47-12CE-4AA3-868B-845C3106D8A7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7A5F006E-5BD7-4C81-B157-0F6F051BC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52908B0F-7F93-409E-B2D1-C4A6920E5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EE79F-CDC9-45A3-9B96-8DCC79B90D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774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2D1AB5B-F250-4298-AAF4-A36278C72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A89726F-E7D5-46FE-B499-90A65C771C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0983956-F145-44C7-A2CC-39297688D6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BE2D47-12CE-4AA3-868B-845C3106D8A7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DB282A1-FA7C-44DE-AB10-A399DB7786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43DCE79-0131-4763-9BA2-32640AB436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EE79F-CDC9-45A3-9B96-8DCC79B90D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759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 descr="http://www.blife.it/media/catalog/product/cache/1/image/650x/040ec09b1e35df139433887a97daa66f/s/t/stetoscopio_peditrico_2.jpg"/>
          <p:cNvSpPr>
            <a:spLocks noChangeAspect="1" noChangeArrowheads="1"/>
          </p:cNvSpPr>
          <p:nvPr/>
        </p:nvSpPr>
        <p:spPr bwMode="auto">
          <a:xfrm>
            <a:off x="3611762" y="561677"/>
            <a:ext cx="3482579" cy="1955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1200"/>
              </a:spcBef>
              <a:buClr>
                <a:srgbClr val="FFC000"/>
              </a:buClr>
              <a:buFont typeface="Wingdings" panose="05000000000000000000" pitchFamily="2" charset="2"/>
              <a:buChar char="§"/>
              <a:defRPr sz="2400">
                <a:solidFill>
                  <a:srgbClr val="1B304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C000"/>
              </a:buClr>
              <a:buFont typeface="Courier New" panose="02070309020205020404" pitchFamily="49" charset="0"/>
              <a:buChar char="o"/>
              <a:defRPr sz="2000">
                <a:solidFill>
                  <a:srgbClr val="1B304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FC000"/>
              </a:buClr>
              <a:buFont typeface="Arial" panose="020B0604020202020204" pitchFamily="34" charset="0"/>
              <a:buChar char="•"/>
              <a:defRPr>
                <a:solidFill>
                  <a:srgbClr val="1B304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rgbClr val="1B304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rgbClr val="1B304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rgbClr val="1B304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rgbClr val="1B304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rgbClr val="1B304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rgbClr val="1B304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en-US" sz="1013">
              <a:solidFill>
                <a:srgbClr val="292929"/>
              </a:solidFill>
              <a:latin typeface="Arial" panose="020B0604020202020204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878871" y="6491170"/>
            <a:ext cx="8490857" cy="0"/>
          </a:xfrm>
          <a:prstGeom prst="line">
            <a:avLst/>
          </a:prstGeom>
          <a:ln w="57150">
            <a:solidFill>
              <a:srgbClr val="C111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2">
            <a:extLst>
              <a:ext uri="{FF2B5EF4-FFF2-40B4-BE49-F238E27FC236}">
                <a16:creationId xmlns:a16="http://schemas.microsoft.com/office/drawing/2014/main" xmlns="" id="{70905523-FECF-42B5-91D1-173BE4051017}"/>
              </a:ext>
            </a:extLst>
          </p:cNvPr>
          <p:cNvSpPr/>
          <p:nvPr/>
        </p:nvSpPr>
        <p:spPr>
          <a:xfrm>
            <a:off x="53254" y="4518232"/>
            <a:ext cx="12052151" cy="101566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Региональные вебинары для педагогов-психологов учреждений среднего образования по организации и оказанию психологической помощи и поддержки детям, родителям и педагогам в период предупреждения распространения коронавирусной инфекции COVID-19</a:t>
            </a:r>
            <a:endParaRPr lang="en-US" sz="2000" dirty="0">
              <a:solidFill>
                <a:srgbClr val="002060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FE0E1FDE-E5D8-4055-91B3-696CAED1FD3D}"/>
              </a:ext>
            </a:extLst>
          </p:cNvPr>
          <p:cNvSpPr/>
          <p:nvPr/>
        </p:nvSpPr>
        <p:spPr>
          <a:xfrm>
            <a:off x="-16670" y="5862074"/>
            <a:ext cx="12225339" cy="74635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lnSpc>
                <a:spcPts val="1700"/>
              </a:lnSpc>
            </a:pPr>
            <a:r>
              <a:rPr lang="ru-RU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В рамках совместного плана Министерства образования и науки Республики Казахстан, Республиканского научно-практического центра психического здоровья МЗ РК и Детского фонда ООН (ЮНИСЕФ), </a:t>
            </a:r>
            <a:r>
              <a:rPr lang="ru-RU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 финансовой поддержке Агентства США по международному развитию (USAID) и организационно-техническом сопровождении ОО «Сообщество молодежных работников».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xmlns="" id="{FC94110F-274E-4D56-9D12-FCD711BFEF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8343" y="1575336"/>
            <a:ext cx="11641971" cy="2765385"/>
          </a:xfrm>
        </p:spPr>
        <p:txBody>
          <a:bodyPr anchor="ctr">
            <a:noAutofit/>
          </a:bodyPr>
          <a:lstStyle/>
          <a:p>
            <a:r>
              <a:rPr lang="ru-RU" sz="4400" b="1" dirty="0">
                <a:solidFill>
                  <a:srgbClr val="0070C0"/>
                </a:solidFill>
                <a:latin typeface="+mn-lt"/>
              </a:rPr>
              <a:t>НОРМАТИВНОЕ РЕГУЛИРОВАНИЕ ДЕЯТЕЛЬНОСТИ ПЕДАГОГА-ПСИХОЛОГА. ТРЕБОВАНИЯ К ВЕДЕНИЮ ДОКУМЕНТАЦИИ</a:t>
            </a:r>
          </a:p>
        </p:txBody>
      </p:sp>
      <p:pic>
        <p:nvPicPr>
          <p:cNvPr id="12" name="Рисунок 12">
            <a:extLst>
              <a:ext uri="{FF2B5EF4-FFF2-40B4-BE49-F238E27FC236}">
                <a16:creationId xmlns:a16="http://schemas.microsoft.com/office/drawing/2014/main" xmlns="" id="{862E31D5-814F-4EFD-BE36-473DB2F51D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934" y="63284"/>
            <a:ext cx="2025650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555303F4-68C8-470E-9005-4BEE028B9E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2479" y="6146"/>
            <a:ext cx="1871663" cy="131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0" descr="gerb">
            <a:extLst>
              <a:ext uri="{FF2B5EF4-FFF2-40B4-BE49-F238E27FC236}">
                <a16:creationId xmlns:a16="http://schemas.microsoft.com/office/drawing/2014/main" xmlns="" id="{19A90082-5A3E-4F8B-9AD8-DBFF104BD5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0494" y="63284"/>
            <a:ext cx="1195060" cy="1132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2" descr="Logo, company name&#10;&#10;Description automatically generated">
            <a:extLst>
              <a:ext uri="{FF2B5EF4-FFF2-40B4-BE49-F238E27FC236}">
                <a16:creationId xmlns:a16="http://schemas.microsoft.com/office/drawing/2014/main" xmlns="" id="{7D34E99C-82F3-4863-97AA-E0841E48A1B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5478" y="129178"/>
            <a:ext cx="1368536" cy="942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961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Заголовок 1"/>
          <p:cNvSpPr>
            <a:spLocks noGrp="1"/>
          </p:cNvSpPr>
          <p:nvPr>
            <p:ph type="title"/>
          </p:nvPr>
        </p:nvSpPr>
        <p:spPr>
          <a:xfrm>
            <a:off x="224028" y="446513"/>
            <a:ext cx="11777472" cy="8509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  <a:latin typeface="+mn-lt"/>
              </a:rPr>
              <a:t>Приказ МОН РК «Об утверждении Типовых квалификационных характеристик должностей педагогических работников и приравненных к ним лиц» № 338 регламентирует: </a:t>
            </a:r>
            <a:endParaRPr lang="ru-RU" altLang="ru-RU" sz="32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131" y="1721891"/>
            <a:ext cx="10494007" cy="4946921"/>
          </a:xfrm>
        </p:spPr>
        <p:txBody>
          <a:bodyPr rtlCol="0">
            <a:norm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600" dirty="0"/>
              <a:t>Квалификационные характеристики должностей </a:t>
            </a:r>
            <a:br>
              <a:rPr lang="ru-RU" sz="2600" dirty="0"/>
            </a:br>
            <a:r>
              <a:rPr lang="ru-RU" sz="2600" dirty="0"/>
              <a:t>педагогических работников и приравненных к ним лиц системы </a:t>
            </a:r>
            <a:br>
              <a:rPr lang="ru-RU" sz="2600" dirty="0"/>
            </a:br>
            <a:r>
              <a:rPr lang="ru-RU" sz="2600" dirty="0"/>
              <a:t>дошкольного воспитания и обучения, начального, основного </a:t>
            </a:r>
            <a:br>
              <a:rPr lang="ru-RU" sz="2600" dirty="0"/>
            </a:br>
            <a:r>
              <a:rPr lang="ru-RU" sz="2600" dirty="0"/>
              <a:t>среднего и общего среднего образования, интернатных </a:t>
            </a:r>
            <a:br>
              <a:rPr lang="ru-RU" sz="2600" dirty="0"/>
            </a:br>
            <a:r>
              <a:rPr lang="ru-RU" sz="2600" dirty="0"/>
              <a:t>организаций и дополнительного образования – </a:t>
            </a:r>
            <a:r>
              <a:rPr lang="ru-RU" sz="2600" b="1" dirty="0"/>
              <a:t>педагог-психолог</a:t>
            </a:r>
            <a:r>
              <a:rPr lang="ru-RU" sz="2600" dirty="0"/>
              <a:t>: </a:t>
            </a:r>
          </a:p>
          <a:p>
            <a:pPr lvl="4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600" dirty="0"/>
              <a:t>Должностные обязанности</a:t>
            </a:r>
          </a:p>
          <a:p>
            <a:pPr lvl="4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600" dirty="0"/>
              <a:t>Требования к квалификации, в том числе для получения категории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600" b="1" dirty="0" smtClean="0">
                <a:solidFill>
                  <a:srgbClr val="C00000"/>
                </a:solidFill>
              </a:rPr>
              <a:t>		! </a:t>
            </a:r>
            <a:r>
              <a:rPr lang="ru-RU" sz="2600" b="1" dirty="0">
                <a:solidFill>
                  <a:srgbClr val="C00000"/>
                </a:solidFill>
              </a:rPr>
              <a:t>На основе приказа формируются </a:t>
            </a:r>
            <a:r>
              <a:rPr lang="ru-RU" sz="2600" b="1" dirty="0" smtClean="0">
                <a:solidFill>
                  <a:srgbClr val="C00000"/>
                </a:solidFill>
              </a:rPr>
              <a:t>должностные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600" b="1" dirty="0">
                <a:solidFill>
                  <a:srgbClr val="C00000"/>
                </a:solidFill>
              </a:rPr>
              <a:t>	</a:t>
            </a:r>
            <a:r>
              <a:rPr lang="ru-RU" sz="2600" b="1" dirty="0" smtClean="0">
                <a:solidFill>
                  <a:srgbClr val="C00000"/>
                </a:solidFill>
              </a:rPr>
              <a:t>	</a:t>
            </a:r>
            <a:r>
              <a:rPr lang="ru-RU" sz="2600" b="1" dirty="0" smtClean="0">
                <a:solidFill>
                  <a:srgbClr val="C00000"/>
                </a:solidFill>
              </a:rPr>
              <a:t>инструкции </a:t>
            </a:r>
            <a:r>
              <a:rPr lang="ru-RU" sz="2600" b="1" dirty="0">
                <a:solidFill>
                  <a:srgbClr val="C00000"/>
                </a:solidFill>
              </a:rPr>
              <a:t>на </a:t>
            </a:r>
            <a:r>
              <a:rPr lang="ru-RU" sz="2600" b="1" dirty="0" smtClean="0">
                <a:solidFill>
                  <a:srgbClr val="C00000"/>
                </a:solidFill>
              </a:rPr>
              <a:t>местах, где конкретизируется 				распределение нагрузки и курируемых направлений</a:t>
            </a:r>
            <a:endParaRPr lang="ru-RU" sz="26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5556" y1="9778" x2="25556" y2="9778"/>
                        <a14:foregroundMark x1="54000" y1="43111" x2="54000" y2="43111"/>
                        <a14:foregroundMark x1="68667" y1="48333" x2="64444" y2="79111"/>
                        <a14:foregroundMark x1="54667" y1="88556" x2="83111" y2="87889"/>
                        <a14:foregroundMark x1="52667" y1="84333" x2="56000" y2="84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1077" y="3042619"/>
            <a:ext cx="3626193" cy="3626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04269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940" y="278297"/>
            <a:ext cx="11410120" cy="272332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300" b="1" dirty="0">
                <a:solidFill>
                  <a:srgbClr val="0070C0"/>
                </a:solidFill>
                <a:latin typeface="+mn-lt"/>
              </a:rPr>
              <a:t>Приказ </a:t>
            </a:r>
            <a:r>
              <a:rPr lang="ru-RU" sz="2300" b="1" dirty="0" err="1">
                <a:solidFill>
                  <a:srgbClr val="0070C0"/>
                </a:solidFill>
                <a:latin typeface="+mn-lt"/>
              </a:rPr>
              <a:t>и.о</a:t>
            </a:r>
            <a:r>
              <a:rPr lang="ru-RU" sz="2300" b="1" dirty="0">
                <a:solidFill>
                  <a:srgbClr val="0070C0"/>
                </a:solidFill>
                <a:latin typeface="+mn-lt"/>
              </a:rPr>
              <a:t>. Министра образования и науки РК «Об утверждении Правил проведения и условий аттестации гражданских служащих в сфере образования и науки, а также Правил проведения и условий аттестации педагогических работников и приравненных к ним лиц, занимающих должности в организациях образования, реализующих образовательные учебные программы дошкольного, начального, основного среднего, общего среднего, технического и профессионального, </a:t>
            </a:r>
            <a:r>
              <a:rPr lang="ru-RU" sz="2300" b="1" dirty="0" err="1">
                <a:solidFill>
                  <a:srgbClr val="0070C0"/>
                </a:solidFill>
                <a:latin typeface="+mn-lt"/>
              </a:rPr>
              <a:t>послесреднего</a:t>
            </a:r>
            <a:r>
              <a:rPr lang="ru-RU" sz="2300" b="1" dirty="0">
                <a:solidFill>
                  <a:srgbClr val="0070C0"/>
                </a:solidFill>
                <a:latin typeface="+mn-lt"/>
              </a:rPr>
              <a:t> образования» РЕГЛАМЕНТИРУЮТ: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199" y="2995449"/>
            <a:ext cx="8112673" cy="3704896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ru-RU" dirty="0"/>
              <a:t>Требования к аттестации и </a:t>
            </a:r>
            <a:r>
              <a:rPr lang="ru-RU" dirty="0" smtClean="0"/>
              <a:t>квалификации, в том числе претендующим на категории педагог-модератор, педагога-эксперт, педагог-исследователь, педагог-мастер (п.11)</a:t>
            </a:r>
            <a:endParaRPr lang="ru-RU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ru-RU" dirty="0"/>
              <a:t>Особенности получения категории, в том числе досрочно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ru-RU" dirty="0"/>
              <a:t>Правила подачи документов и получение подтверждения о присвоенной категории и т. д.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ru-RU" dirty="0"/>
              <a:t>Правила прохождения квалификационного тестирования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540" y="3074275"/>
            <a:ext cx="2922331" cy="2922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23688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90951" y="160174"/>
            <a:ext cx="8957441" cy="40738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Требования к получению категории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83324"/>
            <a:ext cx="12192000" cy="6274676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/>
              <a:t>1</a:t>
            </a:r>
            <a:r>
              <a:rPr lang="ru-RU" dirty="0"/>
              <a:t>) </a:t>
            </a:r>
            <a:r>
              <a:rPr lang="ru-RU" b="1" dirty="0"/>
              <a:t>на квалификационную категорию "педагог-модератор":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     </a:t>
            </a:r>
            <a:r>
              <a:rPr lang="ru-RU" dirty="0"/>
              <a:t> лица, имеющие педагогическое или иное профессиональное образование по соответствующему профилю, а также лица, прошедшие курсы переподготовки, педагогический стаж не менее </a:t>
            </a:r>
            <a:r>
              <a:rPr lang="ru-RU" dirty="0" smtClean="0"/>
              <a:t>2 лет</a:t>
            </a:r>
            <a:r>
              <a:rPr lang="ru-RU" dirty="0"/>
              <a:t>, соответствующие следующим профессиональным компетенциям: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     </a:t>
            </a:r>
            <a:r>
              <a:rPr lang="ru-RU" dirty="0"/>
              <a:t> соответствует общим требованиям квалификационной категории "педагог", кроме того использует инновационные формы, методы и средства обучения, обобщает опыт на уровне организации образования, имеет участников олимпиад, конкурсов, соревнований на уровне организации образования;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/>
              <a:t>2</a:t>
            </a:r>
            <a:r>
              <a:rPr lang="ru-RU" b="1" dirty="0"/>
              <a:t>) на квалификационную категорию "педагог-эксперт":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     </a:t>
            </a:r>
            <a:r>
              <a:rPr lang="ru-RU" dirty="0"/>
              <a:t> лица, имеющие педагогическое или иное профессиональное образование по соответствующему профилю, а также лица, прошедшие курсы переподготовки, педагогический стаж не менее </a:t>
            </a:r>
            <a:r>
              <a:rPr lang="ru-RU" dirty="0"/>
              <a:t>3</a:t>
            </a:r>
            <a:r>
              <a:rPr lang="ru-RU" dirty="0" smtClean="0"/>
              <a:t> </a:t>
            </a:r>
            <a:r>
              <a:rPr lang="ru-RU" dirty="0"/>
              <a:t>лет, соответствующие следующим профессиональным компетенциям: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     </a:t>
            </a:r>
            <a:r>
              <a:rPr lang="ru-RU" dirty="0"/>
              <a:t> соответствует общим требованиям квалификационной категории "педагог-модератор", кроме того владеет навыками анализа организованной учебной деятельности, учебно-воспитательного процесса, конструктивно определяет приоритеты профессионального развития: собственного и коллег на уровне организации образования, обобщает опыт на уровне района/города, имеет участников олимпиад, конкурсов, соревнований на уровне </a:t>
            </a:r>
            <a:r>
              <a:rPr lang="ru-RU" dirty="0" smtClean="0"/>
              <a:t>района/города;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/>
              <a:t>3</a:t>
            </a:r>
            <a:r>
              <a:rPr lang="ru-RU" b="1" dirty="0"/>
              <a:t>) на квалификационную категорию "педагог-исследователь":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     </a:t>
            </a:r>
            <a:r>
              <a:rPr lang="ru-RU" dirty="0"/>
              <a:t> лица, имеющие педагогическое или иное профессиональное образование по соответствующему профилю, а также лица, прошедшие курсы переподготовки, педагогический стаж не менее </a:t>
            </a:r>
            <a:r>
              <a:rPr lang="ru-RU" dirty="0"/>
              <a:t>4</a:t>
            </a:r>
            <a:r>
              <a:rPr lang="ru-RU" dirty="0" smtClean="0"/>
              <a:t> </a:t>
            </a:r>
            <a:r>
              <a:rPr lang="ru-RU" dirty="0"/>
              <a:t>лет, соответствующие следующим профессиональным компетенциям: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     </a:t>
            </a:r>
            <a:r>
              <a:rPr lang="ru-RU" dirty="0"/>
              <a:t> соответствует общим требованиям квалификационной категории "педагог-эксперт", кроме того владеет навыками исследования урока и разработки инструментов оценивания, обеспечивает развитие исследовательских навыков обучающихся, осуществляет наставничество и конструктивно определяет стратегии развития в педагогическом сообществе на уровне района, города, обобщает опыт на уровне области/городов республиканского значения и столицы, республики (для республиканских подведомственных организаций); наличие участников олимпиад, конкурсов, соревнований на уровне области/городов республиканского значения и столицы, республики (для республиканских подведомственных организаций);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     </a:t>
            </a:r>
            <a:r>
              <a:rPr lang="ru-RU" dirty="0"/>
              <a:t> лица, принимавшие участие в республиканской экспертизе учебников, учебно-методических комплексов и учебно-методических пособий, без предъявления требований к вышеназванным показателям.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/>
              <a:t> </a:t>
            </a:r>
            <a:r>
              <a:rPr lang="ru-RU" dirty="0"/>
              <a:t>4) </a:t>
            </a:r>
            <a:r>
              <a:rPr lang="ru-RU" b="1" dirty="0"/>
              <a:t>на квалификационную категорию "педагог-мастер":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     </a:t>
            </a:r>
            <a:r>
              <a:rPr lang="ru-RU" dirty="0"/>
              <a:t> лица, имеющие высшее или послевузовское педагогическое или иное профессиональное образование по соответствующему профилю, а также лица, прошедшие курсы переподготовки, педагогический стаж не менее пяти лет, соответствующие следующим профессиональным компетенциям: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     </a:t>
            </a:r>
            <a:r>
              <a:rPr lang="ru-RU" dirty="0"/>
              <a:t> соответствует общим требованиям квалификационной категории "педагог-исследователь", кроме того имеет авторскую программу, получившую одобрение на Республиканском учебно-методическом совете, или является автором (соавтором) изданных учебников, учебно-методических пособий, включенных в перечень учебников, учебно-методических комплексов и учебно-методических пособий, утвержденных уполномоченным органом, обеспечивает развитие навыков научного проектирования, осуществляет наставничество и планирует развитие сети профессионального сообщества на уровне области, является участником республиканских и международных конкурсов и олимпиад или подготовил участников республиканских и международных конкурсов и олимпиад, утвержденных уполномоченным органом в области образования.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41031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  <a:latin typeface="+mn-lt"/>
              </a:rPr>
              <a:t>Правила деятельности психологической службы в организациях среднего образования регламентируют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3248" y="1923393"/>
            <a:ext cx="6823841" cy="4710769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ru-RU" dirty="0"/>
              <a:t>Цели и задачи деятельности психологических служб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ru-RU" dirty="0"/>
              <a:t>Основные направления деятельности, их содержание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ru-RU" dirty="0"/>
              <a:t>Требования к условиям работы, осуществлению контроля и руководства, межведомственному взаимодействию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ru-RU" dirty="0"/>
              <a:t>Права, обязанности  и ответственность педагога-психолога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ru-RU" dirty="0"/>
              <a:t>Требования к ведению документации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416" y="2220310"/>
            <a:ext cx="344805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14122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титульный лист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58" y="0"/>
            <a:ext cx="4429563" cy="6657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893905" y="725557"/>
            <a:ext cx="6033052" cy="5297556"/>
          </a:xfrm>
        </p:spPr>
        <p:txBody>
          <a:bodyPr>
            <a:noAutofit/>
          </a:bodyPr>
          <a:lstStyle/>
          <a:p>
            <a:r>
              <a:rPr lang="ru-RU" sz="3600" b="1" dirty="0">
                <a:latin typeface="+mn-lt"/>
              </a:rPr>
              <a:t>Разрабатываются в регионах.</a:t>
            </a:r>
            <a:br>
              <a:rPr lang="ru-RU" sz="3600" b="1" dirty="0">
                <a:latin typeface="+mn-lt"/>
              </a:rPr>
            </a:br>
            <a:r>
              <a:rPr lang="ru-RU" sz="3600" b="1" dirty="0">
                <a:latin typeface="+mn-lt"/>
              </a:rPr>
              <a:t>В соответствии с Законом РК </a:t>
            </a:r>
            <a:br>
              <a:rPr lang="ru-RU" sz="3600" b="1" dirty="0">
                <a:latin typeface="+mn-lt"/>
              </a:rPr>
            </a:br>
            <a:r>
              <a:rPr lang="ru-RU" sz="3600" b="1" dirty="0">
                <a:latin typeface="+mn-lt"/>
              </a:rPr>
              <a:t>«</a:t>
            </a:r>
            <a:r>
              <a:rPr lang="ru-RU" sz="3600" b="1" dirty="0" smtClean="0">
                <a:latin typeface="+mn-lt"/>
              </a:rPr>
              <a:t>Об </a:t>
            </a:r>
            <a:r>
              <a:rPr lang="ru-RU" sz="3600" b="1" dirty="0">
                <a:latin typeface="+mn-lt"/>
              </a:rPr>
              <a:t>образовании» передано в компетенцию местных исполнительных </a:t>
            </a:r>
            <a:r>
              <a:rPr lang="ru-RU" sz="3600" b="1" dirty="0" smtClean="0">
                <a:latin typeface="+mn-lt"/>
              </a:rPr>
              <a:t>органов (ст.4, 6). </a:t>
            </a:r>
            <a:r>
              <a:rPr lang="ru-RU" sz="3600" b="1" dirty="0">
                <a:latin typeface="+mn-lt"/>
              </a:rPr>
              <a:t/>
            </a:r>
            <a:br>
              <a:rPr lang="ru-RU" sz="3600" b="1" dirty="0">
                <a:latin typeface="+mn-lt"/>
              </a:rPr>
            </a:br>
            <a:endParaRPr lang="ru-RU" sz="36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646096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320" y="0"/>
            <a:ext cx="1088136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  <a:latin typeface="+mn-lt"/>
              </a:rPr>
              <a:t>Цели и задачи Психологической службы </a:t>
            </a:r>
            <a:br>
              <a:rPr lang="ru-RU" sz="3200" b="1" dirty="0">
                <a:solidFill>
                  <a:srgbClr val="0070C0"/>
                </a:solidFill>
                <a:latin typeface="+mn-lt"/>
              </a:rPr>
            </a:br>
            <a:r>
              <a:rPr lang="ru-RU" sz="3200" b="1" dirty="0">
                <a:solidFill>
                  <a:srgbClr val="0070C0"/>
                </a:solidFill>
                <a:latin typeface="+mn-lt"/>
              </a:rPr>
              <a:t>в организациях  среднего образования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1382" y="1143000"/>
            <a:ext cx="11814844" cy="557585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lang="ru-RU" sz="2000" b="1" dirty="0">
                <a:solidFill>
                  <a:srgbClr val="FF0000"/>
                </a:solidFill>
              </a:rPr>
              <a:t>Цели: </a:t>
            </a:r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lang="ru-RU" sz="1800" b="1" dirty="0"/>
              <a:t>сохранение психологического здоровья </a:t>
            </a:r>
            <a:r>
              <a:rPr lang="ru-RU" sz="1800" dirty="0"/>
              <a:t>обучающихся, воспитанников, </a:t>
            </a:r>
            <a:r>
              <a:rPr lang="ru-RU" sz="1800" b="1" dirty="0"/>
              <a:t>создание благоприятного </a:t>
            </a:r>
            <a:r>
              <a:rPr lang="ru-RU" sz="1800" dirty="0"/>
              <a:t>социально-психологического </a:t>
            </a:r>
            <a:r>
              <a:rPr lang="ru-RU" sz="1800" b="1" dirty="0"/>
              <a:t>климата </a:t>
            </a:r>
            <a:r>
              <a:rPr lang="ru-RU" sz="1800" dirty="0"/>
              <a:t>в организации среднего образования и </a:t>
            </a:r>
            <a:r>
              <a:rPr lang="ru-RU" sz="1800" b="1" dirty="0"/>
              <a:t>оказание психологической поддержки </a:t>
            </a:r>
            <a:r>
              <a:rPr lang="ru-RU" sz="1800" dirty="0"/>
              <a:t>участникам образовательного процесса.</a:t>
            </a:r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lang="ru-RU" sz="2000" b="1" dirty="0">
                <a:solidFill>
                  <a:srgbClr val="FF0000"/>
                </a:solidFill>
              </a:rPr>
              <a:t>Задачи:</a:t>
            </a:r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lang="ru-RU" sz="200" b="1" dirty="0"/>
              <a:t/>
            </a:r>
            <a:br>
              <a:rPr lang="ru-RU" sz="200" b="1" dirty="0"/>
            </a:br>
            <a:r>
              <a:rPr lang="ru-RU" sz="1800" b="1" dirty="0"/>
              <a:t>1</a:t>
            </a:r>
            <a:r>
              <a:rPr lang="ru-RU" sz="1800" dirty="0"/>
              <a:t>) </a:t>
            </a:r>
            <a:r>
              <a:rPr lang="ru-RU" sz="1800" b="1" dirty="0"/>
              <a:t>содействие</a:t>
            </a:r>
            <a:r>
              <a:rPr lang="ru-RU" sz="1800" dirty="0"/>
              <a:t> личностному и интеллектуальному </a:t>
            </a:r>
            <a:r>
              <a:rPr lang="ru-RU" sz="1800" b="1" dirty="0"/>
              <a:t>развитию обучающихся</a:t>
            </a:r>
            <a:r>
              <a:rPr lang="ru-RU" sz="1800" dirty="0"/>
              <a:t>, воспитанников, формирование способности к самовоспитанию и саморазвитию;</a:t>
            </a:r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lang="ru-RU" sz="1800" dirty="0"/>
              <a:t>2) </a:t>
            </a:r>
            <a:r>
              <a:rPr lang="ru-RU" sz="1800" b="1" dirty="0"/>
              <a:t>оказание</a:t>
            </a:r>
            <a:r>
              <a:rPr lang="ru-RU" sz="1800" dirty="0"/>
              <a:t> психологической </a:t>
            </a:r>
            <a:r>
              <a:rPr lang="ru-RU" sz="1800" b="1" dirty="0"/>
              <a:t>помощи обучающимся</a:t>
            </a:r>
            <a:r>
              <a:rPr lang="ru-RU" sz="1800" dirty="0"/>
              <a:t>, воспитанникам, в их успешной социализации в условиях быстро развивающегося информационного общества;</a:t>
            </a:r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lang="ru-RU" sz="1800" dirty="0"/>
              <a:t>3) </a:t>
            </a:r>
            <a:r>
              <a:rPr lang="ru-RU" sz="1800" b="1" dirty="0"/>
              <a:t>способствовать индивидуализации подхода </a:t>
            </a:r>
            <a:r>
              <a:rPr lang="ru-RU" sz="1800" dirty="0"/>
              <a:t>к каждому </a:t>
            </a:r>
            <a:r>
              <a:rPr lang="ru-RU" sz="1800" b="1" dirty="0"/>
              <a:t>обучающемуся</a:t>
            </a:r>
            <a:r>
              <a:rPr lang="ru-RU" sz="1800" dirty="0"/>
              <a:t>, воспитаннику, на основе психолого-педагогического изучения его личности;</a:t>
            </a:r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lang="ru-RU" sz="1800" dirty="0"/>
              <a:t>4) </a:t>
            </a:r>
            <a:r>
              <a:rPr lang="ru-RU" sz="1800" b="1" dirty="0"/>
              <a:t>проведение психологической диагностики и развитие </a:t>
            </a:r>
            <a:r>
              <a:rPr lang="ru-RU" sz="1800" dirty="0"/>
              <a:t>творческого </a:t>
            </a:r>
            <a:r>
              <a:rPr lang="ru-RU" sz="1800" b="1" dirty="0"/>
              <a:t>потенциала обучающихся</a:t>
            </a:r>
            <a:r>
              <a:rPr lang="ru-RU" sz="1800" dirty="0"/>
              <a:t>, воспитанников;</a:t>
            </a:r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lang="ru-RU" sz="1800" dirty="0"/>
              <a:t>5) осуществление </a:t>
            </a:r>
            <a:r>
              <a:rPr lang="ru-RU" sz="1800" b="1" dirty="0"/>
              <a:t>психокоррекционной работы по решению психологических трудностей и проблем</a:t>
            </a:r>
            <a:r>
              <a:rPr lang="ru-RU" sz="1800" dirty="0"/>
              <a:t> обучающихся, воспитанников;</a:t>
            </a:r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lang="ru-RU" sz="1800" dirty="0"/>
              <a:t>6) </a:t>
            </a:r>
            <a:r>
              <a:rPr lang="ru-RU" sz="1800" b="1" dirty="0"/>
              <a:t>оказание консультативной помощи родителям (законным представителям) и педагогам </a:t>
            </a:r>
            <a:r>
              <a:rPr lang="ru-RU" sz="1800" dirty="0"/>
              <a:t>в решении психологических проблем и в выборе оптимальных методов учебно-воспитательной работы;</a:t>
            </a:r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lang="ru-RU" sz="1800" dirty="0"/>
              <a:t>7) </a:t>
            </a:r>
            <a:r>
              <a:rPr lang="ru-RU" sz="1800" b="1" dirty="0"/>
              <a:t>повышение психолого-педагогической компетентности </a:t>
            </a:r>
            <a:r>
              <a:rPr lang="ru-RU" sz="1800" dirty="0"/>
              <a:t>участников образовательного процесса.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166" y="0"/>
            <a:ext cx="1213944" cy="1196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27568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6454" y="136525"/>
            <a:ext cx="9367345" cy="93552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  <a:latin typeface="+mn-lt"/>
              </a:rPr>
              <a:t>ДОКУМЕНТАЦИЯ ПСИХОЛОГИЧЕСКОЙ СЛУЖБЫ ВКЛЮЧАЕТ: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7314" y="899926"/>
            <a:ext cx="11928547" cy="5831949"/>
          </a:xfrm>
        </p:spPr>
        <p:txBody>
          <a:bodyPr>
            <a:normAutofit fontScale="92500" lnSpcReduction="10000"/>
          </a:bodyPr>
          <a:lstStyle/>
          <a:p>
            <a:pPr marL="0" lv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lang="ru-RU" sz="1800" dirty="0"/>
              <a:t>     </a:t>
            </a:r>
            <a:r>
              <a:rPr lang="ru-RU" sz="1800" dirty="0" smtClean="0"/>
              <a:t>		</a:t>
            </a:r>
            <a:r>
              <a:rPr lang="ru-RU" sz="2400" dirty="0"/>
              <a:t> 1) Правила деятельности психологической службы в организациях </a:t>
            </a:r>
            <a:endParaRPr lang="ru-RU" sz="2400" dirty="0" smtClean="0"/>
          </a:p>
          <a:p>
            <a:pPr marL="0" lv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lang="ru-RU" sz="2400" dirty="0"/>
              <a:t>	</a:t>
            </a:r>
            <a:r>
              <a:rPr lang="ru-RU" sz="2400" dirty="0" smtClean="0"/>
              <a:t>	       </a:t>
            </a:r>
            <a:r>
              <a:rPr lang="ru-RU" sz="2400" dirty="0" smtClean="0"/>
              <a:t>среднего образования</a:t>
            </a:r>
            <a:r>
              <a:rPr lang="ru-RU" sz="2400" dirty="0"/>
              <a:t>. Нормативная документация</a:t>
            </a:r>
            <a:r>
              <a:rPr lang="ru-RU" sz="2400" dirty="0" smtClean="0"/>
              <a:t>;</a:t>
            </a:r>
          </a:p>
          <a:p>
            <a:pPr marL="0" lv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      2) План работы психологической службы;</a:t>
            </a:r>
            <a:br>
              <a:rPr lang="ru-RU" sz="2400" dirty="0"/>
            </a:br>
            <a:r>
              <a:rPr lang="ru-RU" sz="2400" dirty="0"/>
              <a:t>      3) Программы психодиагностики, психологических тренингов, развивающей и коррекционной работы;</a:t>
            </a:r>
            <a:br>
              <a:rPr lang="ru-RU" sz="2400" dirty="0"/>
            </a:br>
            <a:r>
              <a:rPr lang="ru-RU" sz="2400" dirty="0"/>
              <a:t>      4) Методические разработки психологических занятий, </a:t>
            </a:r>
            <a:endParaRPr lang="ru-RU" sz="2400" dirty="0" smtClean="0"/>
          </a:p>
          <a:p>
            <a:pPr marL="0" lv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lang="ru-RU" sz="2400" dirty="0" smtClean="0"/>
              <a:t>тренингов </a:t>
            </a:r>
            <a:r>
              <a:rPr lang="ru-RU" sz="2400" dirty="0"/>
              <a:t>и других форм психологической работы; </a:t>
            </a:r>
            <a:br>
              <a:rPr lang="ru-RU" sz="2400" dirty="0"/>
            </a:br>
            <a:r>
              <a:rPr lang="ru-RU" sz="2400" dirty="0"/>
              <a:t>      </a:t>
            </a:r>
            <a:r>
              <a:rPr lang="ru-RU" sz="2400" dirty="0">
                <a:solidFill>
                  <a:prstClr val="black"/>
                </a:solidFill>
              </a:rPr>
              <a:t>5) Перечень и банк данных психодиагностических методик;</a:t>
            </a:r>
            <a:br>
              <a:rPr lang="ru-RU" sz="2400" dirty="0">
                <a:solidFill>
                  <a:prstClr val="black"/>
                </a:solidFill>
              </a:rPr>
            </a:br>
            <a:r>
              <a:rPr lang="ru-RU" sz="2400" dirty="0">
                <a:solidFill>
                  <a:prstClr val="black"/>
                </a:solidFill>
              </a:rPr>
              <a:t>      6) Индивидуальные карты психологического развития обучающихся, </a:t>
            </a:r>
            <a:r>
              <a:rPr lang="ru-RU" sz="2400" dirty="0" smtClean="0">
                <a:solidFill>
                  <a:prstClr val="black"/>
                </a:solidFill>
              </a:rPr>
              <a:t> воспитанников</a:t>
            </a:r>
            <a:r>
              <a:rPr lang="ru-RU" sz="2400" dirty="0">
                <a:solidFill>
                  <a:prstClr val="black"/>
                </a:solidFill>
              </a:rPr>
              <a:t>, групповые психологические портреты;</a:t>
            </a:r>
            <a:br>
              <a:rPr lang="ru-RU" sz="2400" dirty="0">
                <a:solidFill>
                  <a:prstClr val="black"/>
                </a:solidFill>
              </a:rPr>
            </a:br>
            <a:r>
              <a:rPr lang="ru-RU" sz="2400" dirty="0">
                <a:solidFill>
                  <a:prstClr val="black"/>
                </a:solidFill>
              </a:rPr>
              <a:t>      7) Результаты психологического обследования, </a:t>
            </a:r>
            <a:r>
              <a:rPr lang="ru-RU" sz="2400" dirty="0" smtClean="0">
                <a:solidFill>
                  <a:prstClr val="black"/>
                </a:solidFill>
              </a:rPr>
              <a:t>заключения, рекомендации</a:t>
            </a:r>
            <a:r>
              <a:rPr lang="ru-RU" sz="2400" dirty="0">
                <a:solidFill>
                  <a:prstClr val="black"/>
                </a:solidFill>
              </a:rPr>
              <a:t>;</a:t>
            </a:r>
            <a:br>
              <a:rPr lang="ru-RU" sz="2400" dirty="0">
                <a:solidFill>
                  <a:prstClr val="black"/>
                </a:solidFill>
              </a:rPr>
            </a:br>
            <a:r>
              <a:rPr lang="ru-RU" sz="2400" dirty="0">
                <a:solidFill>
                  <a:prstClr val="black"/>
                </a:solidFill>
              </a:rPr>
              <a:t>      8) Журналы регистрации учета видов работ психологической службы:</a:t>
            </a:r>
          </a:p>
          <a:p>
            <a:pPr marL="914400" lvl="2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lang="ru-RU" dirty="0">
                <a:solidFill>
                  <a:prstClr val="black"/>
                </a:solidFill>
              </a:rPr>
              <a:t>-журнал учета групповых форм работы</a:t>
            </a:r>
          </a:p>
          <a:p>
            <a:pPr marL="914400" lvl="2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lang="ru-RU" dirty="0">
                <a:solidFill>
                  <a:prstClr val="black"/>
                </a:solidFill>
              </a:rPr>
              <a:t>-журнал учета индивидуальных форм работы (консультаций)</a:t>
            </a:r>
          </a:p>
          <a:p>
            <a:pPr marL="914400" lvl="2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lang="ru-RU" dirty="0">
                <a:solidFill>
                  <a:prstClr val="black"/>
                </a:solidFill>
              </a:rPr>
              <a:t>-журнал запросов и т.д.</a:t>
            </a:r>
          </a:p>
          <a:p>
            <a:pPr marL="0" lv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lang="ru-RU" sz="2400" dirty="0">
                <a:solidFill>
                  <a:prstClr val="black"/>
                </a:solidFill>
              </a:rPr>
              <a:t>      9) Аналитические отчеты о деятельности психологической службы за установленный период.</a:t>
            </a:r>
            <a:endParaRPr lang="ru-RU" sz="24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54" y="0"/>
            <a:ext cx="1763112" cy="172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68127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838200" y="365125"/>
            <a:ext cx="8274269" cy="1325563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altLang="ru-RU" sz="3500" b="1" dirty="0" smtClean="0">
                <a:solidFill>
                  <a:srgbClr val="0070C0"/>
                </a:solidFill>
                <a:latin typeface="+mn-lt"/>
              </a:rPr>
              <a:t>ТРЕБОВАНИЯ К ДОКУМЕНТАЦИИ ПЕДАГОГА-ПСИХОЛОГА</a:t>
            </a:r>
            <a:endParaRPr lang="ru-RU" altLang="ru-RU" sz="35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62607" y="1825624"/>
            <a:ext cx="11829393" cy="5032375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Документация является единой для психологической службы, осуществляющей свою деятельность в рамках образовательного учреждения и оформляется на двух </a:t>
            </a:r>
            <a:r>
              <a:rPr lang="ru-RU" dirty="0" smtClean="0"/>
              <a:t>языках</a:t>
            </a:r>
          </a:p>
          <a:p>
            <a:pPr lvl="0"/>
            <a:r>
              <a:rPr lang="ru-RU" dirty="0"/>
              <a:t>Перечень документации включается в раздел «Психологическая служба»  номенклатуры учебного заведения. Каждой папке присваивается номенклатурный номер.</a:t>
            </a:r>
          </a:p>
          <a:p>
            <a:pPr lvl="0"/>
            <a:r>
              <a:rPr lang="ru-RU" dirty="0"/>
              <a:t>Документация Психологической службы хранится в кабинете Психологической службы. </a:t>
            </a:r>
          </a:p>
          <a:p>
            <a:pPr lvl="0"/>
            <a:r>
              <a:rPr lang="ru-RU" dirty="0"/>
              <a:t>Документация, которая носит конфиденциальный характер, может быть доступна другим субъектам образовательного процесса только  с согласия ребенка, родителя или лиц, его заменяющих, с учетом требований, прописанных в Этическом кодексе психолога.</a:t>
            </a:r>
          </a:p>
          <a:p>
            <a:pPr lvl="0"/>
            <a:r>
              <a:rPr lang="ru-RU" dirty="0"/>
              <a:t>За качество ведения документации несет ответственность педагог-психолог. В случае если в учреждении  осуществляют деятельность 2 и более педагога-психолога, каждый из них несет ответственность за ведение и сохранность документации в рамках обязанностей, закрепленных в должностных инструкциях.</a:t>
            </a:r>
          </a:p>
          <a:p>
            <a:pPr lvl="0"/>
            <a:r>
              <a:rPr lang="ru-RU" dirty="0"/>
              <a:t>При кадровой смене Психологической службы педагог-психолог осуществляет передачу документации другому педагогу-психологу, составляется акт </a:t>
            </a:r>
            <a:r>
              <a:rPr lang="ru-RU" dirty="0" smtClean="0"/>
              <a:t>приема-передачи. </a:t>
            </a:r>
            <a:r>
              <a:rPr lang="ru-RU" dirty="0"/>
              <a:t>Далее ответственность за её сохранность несет педагог-психолог, принявший документацию, согласно акту приема-передачи. В случае отсутствия педагога-психолога в учреждении ответственность за сохранность документации несет первый руководитель или лицо, его заменяющее. </a:t>
            </a:r>
          </a:p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5656" y="1"/>
            <a:ext cx="1751414" cy="1702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2559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9186" y="1355834"/>
            <a:ext cx="11597884" cy="5281449"/>
          </a:xfrm>
        </p:spPr>
        <p:txBody>
          <a:bodyPr>
            <a:normAutofit fontScale="40000" lnSpcReduction="20000"/>
          </a:bodyPr>
          <a:lstStyle/>
          <a:p>
            <a:pPr lvl="0"/>
            <a:r>
              <a:rPr lang="ru-RU" sz="4500" dirty="0"/>
              <a:t>Документация Психологической службы оформляется по единым </a:t>
            </a:r>
            <a:r>
              <a:rPr lang="ru-RU" sz="4500" dirty="0" smtClean="0"/>
              <a:t>формам.</a:t>
            </a:r>
            <a:endParaRPr lang="ru-RU" sz="4500" dirty="0"/>
          </a:p>
          <a:p>
            <a:pPr lvl="0"/>
            <a:r>
              <a:rPr lang="ru-RU" sz="4500" dirty="0"/>
              <a:t>Формы ведения документации </a:t>
            </a:r>
            <a:r>
              <a:rPr lang="ru-RU" sz="4500" dirty="0" smtClean="0"/>
              <a:t>могут </a:t>
            </a:r>
            <a:r>
              <a:rPr lang="ru-RU" sz="4500" dirty="0"/>
              <a:t>корректироваться, что определяется типом, видом и потребностями организации образования. В случае внесенных изменений формы утверждаются Методическим советом школы, что является локальным нормативным актом, регулирующим ведение исполнительной документации Психологической службы.</a:t>
            </a:r>
          </a:p>
          <a:p>
            <a:pPr lvl="0"/>
            <a:r>
              <a:rPr lang="ru-RU" sz="4500" dirty="0"/>
              <a:t>Психологической службой может оформляться дополнительная </a:t>
            </a:r>
            <a:r>
              <a:rPr lang="ru-RU" sz="4500" dirty="0" smtClean="0"/>
              <a:t>документация, которая может </a:t>
            </a:r>
            <a:r>
              <a:rPr lang="ru-RU" sz="4500" dirty="0"/>
              <a:t>храниться в документах социально-психологической, воспитательной, учебно-методической служб по согласованию с администрацией. При необходимости, оформляются дубликаты или копии необходимых документов.</a:t>
            </a:r>
          </a:p>
          <a:p>
            <a:pPr lvl="0"/>
            <a:r>
              <a:rPr lang="ru-RU" sz="4500" dirty="0"/>
              <a:t>Материальное обеспечение для ведения документации (бумага, регистраторы, папки и т.д.), её распечатку и копирование обеспечивает учреждение </a:t>
            </a:r>
            <a:r>
              <a:rPr lang="ru-RU" sz="4500" dirty="0" smtClean="0"/>
              <a:t>образования.</a:t>
            </a:r>
            <a:endParaRPr lang="ru-RU" sz="4500" dirty="0"/>
          </a:p>
          <a:p>
            <a:pPr lvl="0"/>
            <a:r>
              <a:rPr lang="ru-RU" sz="4500" dirty="0"/>
              <a:t>Психологическая служба имеет право создавать электронную базу документации. При этом обеспечивается её сохранность путем копирования на электронные носители. Нормативная документация и документы, требующие утверждения и согласования, дублируются  в бумажном виде. Журналы учета </a:t>
            </a:r>
            <a:r>
              <a:rPr lang="ru-RU" sz="4500" dirty="0" smtClean="0"/>
              <a:t> </a:t>
            </a:r>
            <a:r>
              <a:rPr lang="ru-RU" sz="4500" dirty="0"/>
              <a:t>ведутся только в бумажном виде.</a:t>
            </a:r>
          </a:p>
          <a:p>
            <a:pPr lvl="0"/>
            <a:r>
              <a:rPr lang="ru-RU" sz="4500" dirty="0"/>
              <a:t>Документы Психологической службы,  как и другая </a:t>
            </a:r>
            <a:r>
              <a:rPr lang="ru-RU" sz="4500" dirty="0" err="1"/>
              <a:t>внутришкольная</a:t>
            </a:r>
            <a:r>
              <a:rPr lang="ru-RU" sz="4500" dirty="0"/>
              <a:t> документация, </a:t>
            </a:r>
            <a:r>
              <a:rPr lang="ru-RU" sz="4500" dirty="0" smtClean="0"/>
              <a:t>  </a:t>
            </a:r>
            <a:r>
              <a:rPr lang="ru-RU" sz="4500" dirty="0"/>
              <a:t>должны оформляться своевременно, четко, разборчиво, без подчисток, помарок, вызывающих сомнения в достоверности внесенных данных. Записи в документах пишутся чернилами или оформляются на компьютере (по решению администрации школы). Ошибка, допущенная  в тексте или цифровых данных документа, исправляется следующим образом: ошибочные слова или цифры зачеркиваются так, чтобы можно было прочесть зачеркнутое, сверху пишутся уточненные данные. Все внесенные исправления должны быть оговорены и заверены подписями лиц, оформивших документ. </a:t>
            </a:r>
          </a:p>
          <a:p>
            <a:r>
              <a:rPr lang="ru-RU" sz="4500" dirty="0" smtClean="0"/>
              <a:t>За </a:t>
            </a:r>
            <a:r>
              <a:rPr lang="ru-RU" sz="4500" dirty="0"/>
              <a:t>достоверность сведений, содержащихся в документах, и доброкачественное их оформление ответственность несет педагог-психолог,  подписавший документ.</a:t>
            </a:r>
          </a:p>
          <a:p>
            <a:endParaRPr lang="ru-RU" dirty="0"/>
          </a:p>
        </p:txBody>
      </p:sp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838199" y="191705"/>
            <a:ext cx="8274269" cy="9276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ru-RU" altLang="ru-RU" sz="3500" b="1" dirty="0" smtClean="0">
                <a:solidFill>
                  <a:srgbClr val="0070C0"/>
                </a:solidFill>
                <a:latin typeface="+mn-lt"/>
              </a:rPr>
              <a:t>ТРЕБОВАНИЯ К ДОКУМЕНТАЦИИ ПЕДАГОГА-ПСИХОЛОГА</a:t>
            </a:r>
            <a:endParaRPr lang="ru-RU" altLang="ru-RU" sz="3500" b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5656" y="1"/>
            <a:ext cx="1751414" cy="1702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63311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xmlns="" id="{777AED32-6689-493B-8CA1-1714465FC8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8074175"/>
              </p:ext>
            </p:extLst>
          </p:nvPr>
        </p:nvGraphicFramePr>
        <p:xfrm>
          <a:off x="520700" y="3140969"/>
          <a:ext cx="11442700" cy="221086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{F2DE63D5-997A-4646-A377-4702673A728D}</a:tableStyleId>
              </a:tblPr>
              <a:tblGrid>
                <a:gridCol w="566740">
                  <a:extLst>
                    <a:ext uri="{9D8B030D-6E8A-4147-A177-3AD203B41FA5}">
                      <a16:colId xmlns:a16="http://schemas.microsoft.com/office/drawing/2014/main" xmlns="" val="1134951680"/>
                    </a:ext>
                  </a:extLst>
                </a:gridCol>
                <a:gridCol w="3921751">
                  <a:extLst>
                    <a:ext uri="{9D8B030D-6E8A-4147-A177-3AD203B41FA5}">
                      <a16:colId xmlns:a16="http://schemas.microsoft.com/office/drawing/2014/main" xmlns="" val="3372785363"/>
                    </a:ext>
                  </a:extLst>
                </a:gridCol>
                <a:gridCol w="2039128">
                  <a:extLst>
                    <a:ext uri="{9D8B030D-6E8A-4147-A177-3AD203B41FA5}">
                      <a16:colId xmlns:a16="http://schemas.microsoft.com/office/drawing/2014/main" xmlns="" val="3277158523"/>
                    </a:ext>
                  </a:extLst>
                </a:gridCol>
                <a:gridCol w="27780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316934">
                  <a:extLst>
                    <a:ext uri="{9D8B030D-6E8A-4147-A177-3AD203B41FA5}">
                      <a16:colId xmlns:a16="http://schemas.microsoft.com/office/drawing/2014/main" xmlns="" val="1190021374"/>
                    </a:ext>
                  </a:extLst>
                </a:gridCol>
                <a:gridCol w="2320343">
                  <a:extLst>
                    <a:ext uri="{9D8B030D-6E8A-4147-A177-3AD203B41FA5}">
                      <a16:colId xmlns:a16="http://schemas.microsoft.com/office/drawing/2014/main" xmlns="" val="3767902454"/>
                    </a:ext>
                  </a:extLst>
                </a:gridCol>
              </a:tblGrid>
              <a:tr h="552717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№</a:t>
                      </a:r>
                      <a:endParaRPr lang="ru-RU" sz="1800" b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Содержание деятельности</a:t>
                      </a:r>
                      <a:endParaRPr lang="ru-RU" sz="1800" b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Сроки</a:t>
                      </a:r>
                      <a:endParaRPr lang="ru-RU" sz="1800" b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Ответственные</a:t>
                      </a:r>
                      <a:endParaRPr lang="ru-RU" sz="1800" b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Отметка о выполнении</a:t>
                      </a:r>
                      <a:endParaRPr lang="ru-RU" sz="1800" b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399492904"/>
                  </a:ext>
                </a:extLst>
              </a:tr>
              <a:tr h="276358">
                <a:tc gridSpan="6"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Диагностическая работа</a:t>
                      </a:r>
                      <a:endParaRPr lang="ru-RU" sz="18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89935899"/>
                  </a:ext>
                </a:extLst>
              </a:tr>
              <a:tr h="276358">
                <a:tc>
                  <a:txBody>
                    <a:bodyPr/>
                    <a:lstStyle/>
                    <a:p>
                      <a:r>
                        <a:rPr lang="ru-RU" sz="180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1</a:t>
                      </a:r>
                      <a:endParaRPr lang="ru-RU" sz="180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8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80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8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8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382465168"/>
                  </a:ext>
                </a:extLst>
              </a:tr>
              <a:tr h="276358">
                <a:tc>
                  <a:txBody>
                    <a:bodyPr/>
                    <a:lstStyle/>
                    <a:p>
                      <a:r>
                        <a:rPr lang="ru-RU" sz="180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endParaRPr lang="ru-RU" sz="180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8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8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ru-RU" sz="180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80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8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310813564"/>
                  </a:ext>
                </a:extLst>
              </a:tr>
              <a:tr h="276358">
                <a:tc gridSpan="6"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Коррекционно-развивающая работа</a:t>
                      </a:r>
                      <a:endParaRPr lang="ru-RU" sz="18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77641758"/>
                  </a:ext>
                </a:extLst>
              </a:tr>
              <a:tr h="276358">
                <a:tc>
                  <a:txBody>
                    <a:bodyPr/>
                    <a:lstStyle/>
                    <a:p>
                      <a:r>
                        <a:rPr lang="ru-RU" sz="180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1</a:t>
                      </a:r>
                      <a:endParaRPr lang="ru-RU" sz="180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80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ru-RU" sz="180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80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8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8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894405710"/>
                  </a:ext>
                </a:extLst>
              </a:tr>
              <a:tr h="276358">
                <a:tc>
                  <a:txBody>
                    <a:bodyPr/>
                    <a:lstStyle/>
                    <a:p>
                      <a:r>
                        <a:rPr lang="ru-RU" sz="180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endParaRPr lang="ru-RU" sz="180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80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8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8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8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447472847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7E4C362D-62FB-43E8-B07B-1FE4FF9387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999" y="108703"/>
            <a:ext cx="10947400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41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r"/>
            <a: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alt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Утверждаю</a:t>
            </a:r>
            <a:endParaRPr lang="ru-RU" altLang="ru-RU" dirty="0"/>
          </a:p>
          <a:p>
            <a:pPr indent="0" algn="r"/>
            <a:r>
              <a:rPr lang="ru-RU" alt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директор КГУ СШ №_____</a:t>
            </a:r>
            <a:endParaRPr lang="ru-RU" altLang="ru-RU" dirty="0"/>
          </a:p>
          <a:p>
            <a:pPr indent="0" algn="r"/>
            <a:r>
              <a:rPr lang="ru-RU" alt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фамилия И.О. директора</a:t>
            </a:r>
            <a:endParaRPr lang="ru-RU" altLang="ru-RU" dirty="0"/>
          </a:p>
          <a:p>
            <a:pPr indent="0" algn="r"/>
            <a:r>
              <a:rPr lang="ru-RU" alt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</a:t>
            </a:r>
            <a:endParaRPr lang="ru-RU" altLang="ru-RU" dirty="0"/>
          </a:p>
          <a:p>
            <a:pPr indent="0" algn="r"/>
            <a:r>
              <a:rPr lang="ru-RU" alt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(Подпись, печать)</a:t>
            </a:r>
          </a:p>
          <a:p>
            <a:pPr indent="0" algn="r"/>
            <a:endParaRPr lang="ru-RU" altLang="ru-RU" dirty="0"/>
          </a:p>
          <a:p>
            <a:pPr indent="0" algn="ctr"/>
            <a:r>
              <a:rPr lang="ru-RU" alt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 РАБОТЫ</a:t>
            </a:r>
            <a:endParaRPr lang="ru-RU" altLang="ru-RU" dirty="0"/>
          </a:p>
          <a:p>
            <a:pPr indent="0" algn="ctr"/>
            <a:r>
              <a:rPr lang="ru-RU" alt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психологической службы  на 20__-20__ учебный год</a:t>
            </a:r>
          </a:p>
          <a:p>
            <a:pPr indent="0"/>
            <a:r>
              <a:rPr lang="ru-RU" altLang="ru-RU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</a:t>
            </a:r>
            <a:endParaRPr lang="ru-RU" altLang="ru-RU" dirty="0"/>
          </a:p>
          <a:p>
            <a:pPr indent="0"/>
            <a:r>
              <a:rPr lang="ru-RU" altLang="ru-RU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  <a:endParaRPr lang="ru-RU" alt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12F5AC1-CDC9-4D85-AB67-3961B64B28D4}"/>
              </a:ext>
            </a:extLst>
          </p:cNvPr>
          <p:cNvSpPr txBox="1"/>
          <p:nvPr/>
        </p:nvSpPr>
        <p:spPr>
          <a:xfrm>
            <a:off x="5817797" y="5423125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1400" dirty="0"/>
              <a:t>Ф.И.О. педагога-психолога, подпись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F9F01524-6BF5-4F3B-8132-5976A73829B5}"/>
              </a:ext>
            </a:extLst>
          </p:cNvPr>
          <p:cNvSpPr txBox="1"/>
          <p:nvPr/>
        </p:nvSpPr>
        <p:spPr>
          <a:xfrm>
            <a:off x="2183158" y="5949280"/>
            <a:ext cx="8089306" cy="707886"/>
          </a:xfrm>
          <a:prstGeom prst="rect">
            <a:avLst/>
          </a:prstGeom>
          <a:noFill/>
          <a:ln w="28575"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Формы плана могут быть разные (сетка, таблица). </a:t>
            </a:r>
          </a:p>
          <a:p>
            <a:pPr algn="ctr"/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Главное, чтобы они соответствовали критериям составления плана.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41434"/>
            <a:ext cx="1885453" cy="584775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ФОРМА 2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080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115890"/>
            <a:ext cx="8229600" cy="599728"/>
          </a:xfrm>
        </p:spPr>
        <p:txBody>
          <a:bodyPr rtlCol="0">
            <a:normAutofit fontScale="90000"/>
          </a:bodyPr>
          <a:lstStyle/>
          <a:p>
            <a:pPr algn="ctr">
              <a:defRPr/>
            </a:pPr>
            <a:r>
              <a:rPr lang="ru-RU" sz="4000" b="1" dirty="0">
                <a:solidFill>
                  <a:srgbClr val="0070C0"/>
                </a:solidFill>
                <a:latin typeface="+mn-lt"/>
              </a:rPr>
              <a:t>НОРМАТИВНЫЕ ДОКУМЕНТЫ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522" y="795130"/>
            <a:ext cx="11926956" cy="5873683"/>
          </a:xfrm>
        </p:spPr>
        <p:txBody>
          <a:bodyPr rtlCol="0">
            <a:normAutofit fontScale="70000" lnSpcReduction="20000"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defRPr/>
            </a:pPr>
            <a:r>
              <a:rPr lang="ru-RU" b="1" dirty="0"/>
              <a:t>Закон РК «Об образовании» от 27.07.2007 </a:t>
            </a:r>
            <a:r>
              <a:rPr lang="ru-RU" dirty="0"/>
              <a:t>(с изменениями и дополнениями);</a:t>
            </a:r>
          </a:p>
          <a:p>
            <a:pPr fontAlgn="base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dirty="0"/>
              <a:t>Закон РК «О статусе педагога» от 27.12.2019 года № 293-VІ ЗРК.</a:t>
            </a:r>
          </a:p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defRPr/>
            </a:pPr>
            <a:r>
              <a:rPr lang="ru-RU" b="1" dirty="0"/>
              <a:t>Трудовой кодекс республики Казахстан </a:t>
            </a:r>
            <a:r>
              <a:rPr lang="ru-RU" dirty="0"/>
              <a:t>(с изменениями и дополнениями  от 06.04.2016 г.)</a:t>
            </a:r>
          </a:p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defRPr/>
            </a:pPr>
            <a:r>
              <a:rPr lang="ru-RU" dirty="0"/>
              <a:t>Постановление Правительства РК «Об утверждении Типовых штатов работников государственных организаций образования и перечня должностей педагогических работников и приравненных к ним лиц» от 30.01.08 г. № 77 с изменениями и дополнениями от 31.12.2013 г., от 3.06.2020 года № 346.) ;</a:t>
            </a:r>
          </a:p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defRPr/>
            </a:pPr>
            <a:r>
              <a:rPr lang="ru-RU" dirty="0"/>
              <a:t>Приказ МОН РК «Об утверждении Типовых квалификационных характеристик должностей педагогических работников и приравненных к ним лиц» № 338  от 13.07.2009 </a:t>
            </a:r>
            <a:r>
              <a:rPr lang="ru-RU" dirty="0" smtClean="0"/>
              <a:t>года (с изменениями и дополнениями № 512)</a:t>
            </a:r>
            <a:endParaRPr lang="ru-RU" dirty="0"/>
          </a:p>
          <a:p>
            <a:pPr fontAlgn="base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dirty="0"/>
              <a:t>Приказ МОН РК «Об утверждении Перечня должностей педагогов» от 15.04.2020 года № 145. </a:t>
            </a:r>
          </a:p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defRPr/>
            </a:pPr>
            <a:r>
              <a:rPr lang="ru-RU" dirty="0"/>
              <a:t>Приказ </a:t>
            </a:r>
            <a:r>
              <a:rPr lang="ru-RU" dirty="0" err="1"/>
              <a:t>и.о</a:t>
            </a:r>
            <a:r>
              <a:rPr lang="ru-RU" dirty="0"/>
              <a:t>. Министра образования и науки РК «Об утверждении Правил проведения и условий аттестации гражданских служащих в сфере образования и науки, а также Правил проведения и условий аттестации педагогических работников и приравненных к ним лиц, занимающих должности в организациях образования, реализующих образовательные учебные программы дошкольного, начального, основного среднего, общего среднего, технического и профессионального, </a:t>
            </a:r>
            <a:r>
              <a:rPr lang="ru-RU" dirty="0" err="1"/>
              <a:t>послесреднего</a:t>
            </a:r>
            <a:r>
              <a:rPr lang="ru-RU" dirty="0"/>
              <a:t> образования» 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№ 192 от 11.05.2020 г</a:t>
            </a:r>
            <a:endParaRPr lang="ru-RU" dirty="0"/>
          </a:p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defRPr/>
            </a:pPr>
            <a:r>
              <a:rPr lang="ru-RU" dirty="0"/>
              <a:t>Правила деятельности психологической службы в организациях среднего образования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9651">
                        <a14:foregroundMark x1="71163" y1="63724" x2="71163" y2="63724"/>
                        <a14:foregroundMark x1="42209" y1="54252" x2="42209" y2="54252"/>
                        <a14:foregroundMark x1="42209" y1="42196" x2="42209" y2="42196"/>
                        <a14:foregroundMark x1="42209" y1="33800" x2="42209" y2="33800"/>
                        <a14:foregroundMark x1="37558" y1="22174" x2="37558" y2="22174"/>
                        <a14:foregroundMark x1="90465" y1="30032" x2="90465" y2="30032"/>
                        <a14:foregroundMark x1="51279" y1="63724" x2="51279" y2="63724"/>
                        <a14:foregroundMark x1="34767" y1="78041" x2="34767" y2="78041"/>
                        <a14:foregroundMark x1="20581" y1="76964" x2="20581" y2="7696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4802" y="179745"/>
            <a:ext cx="1625819" cy="1756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12522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4"/>
          <p:cNvSpPr>
            <a:spLocks noGrp="1"/>
          </p:cNvSpPr>
          <p:nvPr>
            <p:ph type="title" idx="4294967295"/>
          </p:nvPr>
        </p:nvSpPr>
        <p:spPr>
          <a:xfrm>
            <a:off x="719958" y="344323"/>
            <a:ext cx="10689706" cy="1143000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altLang="ru-RU" sz="2900" b="1" dirty="0">
                <a:solidFill>
                  <a:srgbClr val="0070C0"/>
                </a:solidFill>
                <a:latin typeface="+mn-lt"/>
              </a:rPr>
              <a:t>Вариант рабочего графика в соответствии с 40-часовой рабочей недели, с учетом перерыва на обед </a:t>
            </a:r>
            <a:r>
              <a:rPr lang="ru-RU" altLang="ru-RU" sz="2900" b="1" dirty="0" smtClean="0">
                <a:solidFill>
                  <a:srgbClr val="0070C0"/>
                </a:solidFill>
                <a:latin typeface="+mn-lt"/>
              </a:rPr>
              <a:t>(не менее 30 </a:t>
            </a:r>
            <a:r>
              <a:rPr lang="ru-RU" altLang="ru-RU" sz="2900" b="1" dirty="0">
                <a:solidFill>
                  <a:srgbClr val="0070C0"/>
                </a:solidFill>
                <a:latin typeface="+mn-lt"/>
              </a:rPr>
              <a:t>минут)</a:t>
            </a:r>
            <a:br>
              <a:rPr lang="ru-RU" altLang="ru-RU" sz="2900" b="1" dirty="0">
                <a:solidFill>
                  <a:srgbClr val="0070C0"/>
                </a:solidFill>
                <a:latin typeface="+mn-lt"/>
              </a:rPr>
            </a:br>
            <a:endParaRPr lang="ru-RU" altLang="ru-RU" sz="29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6387" name="Объект 5"/>
          <p:cNvSpPr>
            <a:spLocks noGrp="1"/>
          </p:cNvSpPr>
          <p:nvPr>
            <p:ph idx="4294967295"/>
          </p:nvPr>
        </p:nvSpPr>
        <p:spPr>
          <a:xfrm>
            <a:off x="5108028" y="1916113"/>
            <a:ext cx="6195848" cy="4525962"/>
          </a:xfrm>
        </p:spPr>
        <p:txBody>
          <a:bodyPr/>
          <a:lstStyle/>
          <a:p>
            <a:pPr marL="0" indent="0" algn="ctr">
              <a:buNone/>
            </a:pPr>
            <a:r>
              <a:rPr lang="ru-RU" altLang="ru-RU" dirty="0"/>
              <a:t>Понедельник: 1 смена  – 8.30 – 16.00</a:t>
            </a:r>
          </a:p>
          <a:p>
            <a:pPr marL="0" indent="0" algn="ctr">
              <a:buNone/>
            </a:pPr>
            <a:r>
              <a:rPr lang="ru-RU" altLang="ru-RU" dirty="0"/>
              <a:t> Вторник: 2 смена – 12.00 – 18.30</a:t>
            </a:r>
          </a:p>
          <a:p>
            <a:pPr marL="0" indent="0" algn="ctr">
              <a:buNone/>
            </a:pPr>
            <a:r>
              <a:rPr lang="ru-RU" altLang="ru-RU" dirty="0"/>
              <a:t>Среда: 1 смена– 8.30 – 16.00</a:t>
            </a:r>
          </a:p>
          <a:p>
            <a:pPr marL="0" indent="0" algn="ctr">
              <a:buNone/>
            </a:pPr>
            <a:r>
              <a:rPr lang="ru-RU" altLang="ru-RU" dirty="0"/>
              <a:t> Четверг: 2 смена – 12.00 – 18.30</a:t>
            </a:r>
          </a:p>
          <a:p>
            <a:pPr marL="0" indent="0" algn="ctr">
              <a:buNone/>
            </a:pPr>
            <a:r>
              <a:rPr lang="ru-RU" altLang="ru-RU" dirty="0"/>
              <a:t>Пятница: 1 смена– 8.30 – 16.00</a:t>
            </a:r>
          </a:p>
          <a:p>
            <a:pPr marL="0" indent="0" algn="ctr">
              <a:buNone/>
            </a:pPr>
            <a:r>
              <a:rPr lang="ru-RU" altLang="ru-RU" dirty="0"/>
              <a:t>Суббота: 1 смена 8.00-13.00</a:t>
            </a:r>
          </a:p>
          <a:p>
            <a:pPr marL="0" indent="0"/>
            <a:endParaRPr lang="ru-RU" altLang="ru-RU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473" r="100000">
                        <a14:foregroundMark x1="71686" y1="18979" x2="71686" y2="18979"/>
                        <a14:foregroundMark x1="54072" y1="17191" x2="54072" y2="17191"/>
                        <a14:foregroundMark x1="31439" y1="30894" x2="31439" y2="30894"/>
                        <a14:foregroundMark x1="31061" y1="13362" x2="31061" y2="13362"/>
                        <a14:foregroundMark x1="30208" y1="49191" x2="30208" y2="49191"/>
                        <a14:foregroundMark x1="51326" y1="31234" x2="51326" y2="31234"/>
                        <a14:foregroundMark x1="12216" y1="29872" x2="12216" y2="298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958" y="1797354"/>
            <a:ext cx="3584665" cy="398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17680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112578" y="216039"/>
            <a:ext cx="9241221" cy="420066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altLang="ru-RU" sz="3600" b="1" dirty="0">
                <a:solidFill>
                  <a:srgbClr val="0070C0"/>
                </a:solidFill>
                <a:latin typeface="+mn-lt"/>
              </a:rPr>
              <a:t>ТРЕБОВАНИЯ К АВТОРСКИМ ПРОГРАММАМ:</a:t>
            </a:r>
            <a:endParaRPr lang="ru-RU" altLang="ru-RU" sz="5400" dirty="0"/>
          </a:p>
        </p:txBody>
      </p:sp>
      <p:sp>
        <p:nvSpPr>
          <p:cNvPr id="17411" name="Объект 2"/>
          <p:cNvSpPr>
            <a:spLocks noGrp="1"/>
          </p:cNvSpPr>
          <p:nvPr>
            <p:ph idx="4294967295"/>
          </p:nvPr>
        </p:nvSpPr>
        <p:spPr>
          <a:xfrm>
            <a:off x="390454" y="899215"/>
            <a:ext cx="5705546" cy="5471768"/>
          </a:xfrm>
          <a:ln w="12700">
            <a:solidFill>
              <a:schemeClr val="accent1"/>
            </a:solidFill>
            <a:prstDash val="sysDash"/>
          </a:ln>
        </p:spPr>
        <p:txBody>
          <a:bodyPr vert="horz" lIns="91440" tIns="45720" rIns="91440" bIns="45720" rtlCol="0"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altLang="ru-RU" sz="2400" b="1" dirty="0"/>
              <a:t>Пояснительная записка: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altLang="ru-RU" sz="1800" dirty="0"/>
              <a:t>актуальность, в том числе для данного учреждения;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altLang="ru-RU" sz="1800" dirty="0"/>
              <a:t>цели и задачи программы, 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altLang="ru-RU" sz="1800" dirty="0"/>
              <a:t>структура занятий;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altLang="ru-RU" sz="1800" dirty="0"/>
              <a:t>продолжительность занятий;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altLang="ru-RU" sz="1800" dirty="0"/>
              <a:t>возрастные категории обучающихся; 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altLang="ru-RU" sz="1800" dirty="0"/>
              <a:t>ожидаемые результаты;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altLang="ru-RU" sz="1800" dirty="0"/>
              <a:t>критерии и индикаторы результативности.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altLang="ru-RU" sz="2400" b="1" dirty="0"/>
              <a:t>Тематический план: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altLang="ru-RU" sz="1800" dirty="0"/>
              <a:t>перечень тем с кратким раскрытием их содержания;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altLang="ru-RU" sz="1800" dirty="0"/>
              <a:t>количество часов на каждую тему;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altLang="ru-RU" sz="1800" dirty="0"/>
              <a:t>перечень форм работы.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xmlns="" id="{CF0E7EC9-B83C-4693-81F2-DE9CB67DC558}"/>
              </a:ext>
            </a:extLst>
          </p:cNvPr>
          <p:cNvSpPr txBox="1">
            <a:spLocks/>
          </p:cNvSpPr>
          <p:nvPr/>
        </p:nvSpPr>
        <p:spPr>
          <a:xfrm>
            <a:off x="6338337" y="899215"/>
            <a:ext cx="5548863" cy="5471768"/>
          </a:xfrm>
          <a:prstGeom prst="rect">
            <a:avLst/>
          </a:prstGeom>
          <a:ln w="12700">
            <a:solidFill>
              <a:schemeClr val="accent1"/>
            </a:solidFill>
            <a:prstDash val="sysDash"/>
          </a:ln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altLang="ru-RU" sz="2400" b="1" dirty="0"/>
              <a:t>Содержание программы по разделам: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altLang="ru-RU" sz="1800" dirty="0"/>
              <a:t>перечень тем и их реферативное описание;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altLang="ru-RU" sz="1800" dirty="0"/>
              <a:t>содержание теоретической и практической частей.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altLang="ru-RU" sz="2400" b="1" dirty="0"/>
              <a:t>Список литературы, которую могут использовать обучающиеся, обучаемые, и которую использовал автор.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altLang="ru-RU" sz="2400" b="1" dirty="0"/>
              <a:t>Приложение: </a:t>
            </a:r>
            <a:r>
              <a:rPr lang="ru-RU" altLang="ru-RU" sz="2400" dirty="0"/>
              <a:t>дидактический, стимульный, раздаточный материалы, бланки для работы, рекомендации, видеоматериалы, электронные материалы и другое.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endParaRPr lang="ru-RU" alt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236483" y="149046"/>
            <a:ext cx="1885453" cy="584775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ФОРМА 3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7372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65" name="Group 49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695943610"/>
              </p:ext>
            </p:extLst>
          </p:nvPr>
        </p:nvGraphicFramePr>
        <p:xfrm>
          <a:off x="925483" y="3016210"/>
          <a:ext cx="10272713" cy="2844363"/>
        </p:xfrm>
        <a:graphic>
          <a:graphicData uri="http://schemas.openxmlformats.org/drawingml/2006/table">
            <a:tbl>
              <a:tblPr/>
              <a:tblGrid>
                <a:gridCol w="10190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27781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9714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1949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15918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81267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№ п/п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Название программы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Автор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Категория субъектов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Источник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63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63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063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063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063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18478" name="Rectangle 1"/>
          <p:cNvSpPr>
            <a:spLocks noChangeArrowheads="1"/>
          </p:cNvSpPr>
          <p:nvPr/>
        </p:nvSpPr>
        <p:spPr bwMode="auto">
          <a:xfrm>
            <a:off x="268013" y="307776"/>
            <a:ext cx="11587655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Утверждено </a:t>
            </a:r>
            <a:endParaRPr lang="ru-RU" alt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</a:t>
            </a:r>
            <a:endParaRPr lang="ru-RU" alt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методическим советом</a:t>
            </a:r>
            <a:endParaRPr lang="ru-RU" alt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alt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</a:t>
            </a:r>
            <a:r>
              <a:rPr lang="ru-RU" altLang="ru-RU" sz="2000" b="1" dirty="0"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lang="ru-RU" alt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________20____г</a:t>
            </a:r>
            <a:endParaRPr lang="ru-RU" alt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(подпись, печать)</a:t>
            </a:r>
            <a:endParaRPr lang="ru-RU" alt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Перечень </a:t>
            </a:r>
            <a:r>
              <a:rPr lang="ru-RU" altLang="ru-RU" sz="2000" b="1" dirty="0">
                <a:ea typeface="Calibri" panose="020F0502020204030204" pitchFamily="34" charset="0"/>
                <a:cs typeface="Times New Roman" panose="02020603050405020304" pitchFamily="18" charset="0"/>
              </a:rPr>
              <a:t>программ </a:t>
            </a:r>
            <a:endParaRPr lang="ru-RU" alt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ea typeface="Calibri" panose="020F0502020204030204" pitchFamily="34" charset="0"/>
                <a:cs typeface="Times New Roman" panose="02020603050405020304" pitchFamily="18" charset="0"/>
              </a:rPr>
              <a:t>для организации психологического сопровождения </a:t>
            </a:r>
            <a:r>
              <a:rPr lang="ru-RU" altLang="ru-RU" sz="20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школ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>
                <a:ea typeface="Calibri" panose="020F0502020204030204" pitchFamily="34" charset="0"/>
                <a:cs typeface="Times New Roman" panose="02020603050405020304" pitchFamily="18" charset="0"/>
              </a:rPr>
              <a:t>(детского сада) </a:t>
            </a:r>
            <a:r>
              <a:rPr lang="ru-RU" altLang="ru-RU" sz="20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altLang="ru-RU" sz="2000" b="1" dirty="0">
                <a:ea typeface="Calibri" panose="020F0502020204030204" pitchFamily="34" charset="0"/>
                <a:cs typeface="Times New Roman" panose="02020603050405020304" pitchFamily="18" charset="0"/>
              </a:rPr>
              <a:t>20___-20___ год</a:t>
            </a:r>
            <a:endParaRPr lang="ru-RU" alt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99316" y="6137306"/>
            <a:ext cx="7421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МОЖЕТ КЛЮЧАТЬ ГОТОВЫЕ АВТОРСКИЕ ПРОГРАММЫ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0818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69778" y="156403"/>
            <a:ext cx="8784021" cy="956779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sz="2900" b="1" dirty="0">
                <a:solidFill>
                  <a:srgbClr val="0070C0"/>
                </a:solidFill>
                <a:latin typeface="+mn-lt"/>
              </a:rPr>
              <a:t>Методические разработки психологических занятий, тренингов и других форм психологической работы</a:t>
            </a:r>
          </a:p>
        </p:txBody>
      </p:sp>
      <p:sp>
        <p:nvSpPr>
          <p:cNvPr id="19459" name="Объект 2"/>
          <p:cNvSpPr>
            <a:spLocks noGrp="1"/>
          </p:cNvSpPr>
          <p:nvPr>
            <p:ph idx="4294967295"/>
          </p:nvPr>
        </p:nvSpPr>
        <p:spPr>
          <a:xfrm>
            <a:off x="470452" y="1338607"/>
            <a:ext cx="11436626" cy="4895851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ru-RU" altLang="ru-RU" dirty="0"/>
              <a:t>Вкладываются разработки занятий, тренингов и других форм психологической работы. 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ru-RU" altLang="ru-RU" dirty="0"/>
              <a:t>В разработке указывается тема, дата проведения, категория слушателей,  цель, задачи и содержание. 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ru-RU" altLang="ru-RU" dirty="0"/>
              <a:t>Содержание может быть полным, реферативным или тезисным в соответствии с потребностями педагога-психолога и подкрепляться стимульным, раздаточным материалами, по желанию педагога-психолога.</a:t>
            </a:r>
          </a:p>
          <a:p>
            <a:pPr marL="0" inden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ru-RU" altLang="ru-RU" dirty="0"/>
          </a:p>
          <a:p>
            <a:pPr marL="0" indent="0" algn="ctr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altLang="ru-RU" b="1" dirty="0" smtClean="0"/>
              <a:t>Подкрепляется </a:t>
            </a:r>
            <a:r>
              <a:rPr lang="ru-RU" altLang="ru-RU" b="1" dirty="0"/>
              <a:t>листом регистрации</a:t>
            </a:r>
          </a:p>
          <a:p>
            <a:pPr marL="0" indent="0" algn="ctr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altLang="ru-RU" b="1" dirty="0"/>
              <a:t>Фиксируется в журнале групповой формы работы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6483" y="149046"/>
            <a:ext cx="1885453" cy="584775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ФОРМА 4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06635" y="4808483"/>
            <a:ext cx="60305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b="1" dirty="0" smtClean="0">
                <a:solidFill>
                  <a:srgbClr val="C00000"/>
                </a:solidFill>
              </a:rPr>
              <a:t>!</a:t>
            </a:r>
            <a:endParaRPr lang="ru-RU" sz="10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6398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074276" y="168275"/>
            <a:ext cx="8355724" cy="1143000"/>
          </a:xfrm>
        </p:spPr>
        <p:txBody>
          <a:bodyPr>
            <a:normAutofit/>
          </a:bodyPr>
          <a:lstStyle/>
          <a:p>
            <a:pPr algn="ctr"/>
            <a:r>
              <a:rPr lang="ru-RU" altLang="ru-RU" sz="3500" b="1" dirty="0">
                <a:solidFill>
                  <a:srgbClr val="0070C0"/>
                </a:solidFill>
                <a:latin typeface="+mn-lt"/>
              </a:rPr>
              <a:t>Перечень и банк данных психодиагностических методик</a:t>
            </a:r>
          </a:p>
        </p:txBody>
      </p:sp>
      <p:graphicFrame>
        <p:nvGraphicFramePr>
          <p:cNvPr id="11329" name="Group 6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096079483"/>
              </p:ext>
            </p:extLst>
          </p:nvPr>
        </p:nvGraphicFramePr>
        <p:xfrm>
          <a:off x="614861" y="3642646"/>
          <a:ext cx="11020096" cy="2689225"/>
        </p:xfrm>
        <a:graphic>
          <a:graphicData uri="http://schemas.openxmlformats.org/drawingml/2006/table">
            <a:tbl>
              <a:tblPr/>
              <a:tblGrid>
                <a:gridCol w="131859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39184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65586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65379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44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№ п/п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Методика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Автор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Примечание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475"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класс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475"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класс…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475"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…11 класс 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475"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Опытно-экспериментальная работа 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9" marR="6857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20542" name="Rectangle 1"/>
          <p:cNvSpPr>
            <a:spLocks noChangeArrowheads="1"/>
          </p:cNvSpPr>
          <p:nvPr/>
        </p:nvSpPr>
        <p:spPr bwMode="auto">
          <a:xfrm>
            <a:off x="646383" y="1304318"/>
            <a:ext cx="11177752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Утверждено </a:t>
            </a:r>
            <a:endParaRPr lang="ru-RU" altLang="ru-RU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</a:t>
            </a:r>
            <a:endParaRPr lang="ru-RU" altLang="ru-RU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методическим советом</a:t>
            </a:r>
            <a:endParaRPr lang="ru-RU" altLang="ru-RU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alt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</a:t>
            </a:r>
            <a:r>
              <a:rPr lang="ru-RU" altLang="ru-RU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lang="ru-RU" alt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________20____г</a:t>
            </a:r>
            <a:endParaRPr lang="ru-RU" altLang="ru-RU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(подпись, печать)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600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Блок диагностических методик по </a:t>
            </a:r>
            <a:r>
              <a:rPr lang="ru-RU" alt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реализации психологического сопровождения учебно-воспитательного (воспитательно-образовательного) процесса школы (детского сада)</a:t>
            </a:r>
            <a:endParaRPr lang="ru-RU" altLang="ru-RU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6483" y="149046"/>
            <a:ext cx="1885453" cy="584775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ФОРМА 5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6485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270234" y="79361"/>
            <a:ext cx="9544084" cy="944370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altLang="ru-RU" sz="3000" b="1" dirty="0">
                <a:solidFill>
                  <a:srgbClr val="0070C0"/>
                </a:solidFill>
                <a:latin typeface="+mn-lt"/>
              </a:rPr>
              <a:t>Индивидуальные карты психологического развития обучающихся</a:t>
            </a:r>
            <a:r>
              <a:rPr lang="ru-RU" altLang="ru-RU" sz="3000" b="1" dirty="0" smtClean="0">
                <a:solidFill>
                  <a:srgbClr val="0070C0"/>
                </a:solidFill>
                <a:latin typeface="+mn-lt"/>
              </a:rPr>
              <a:t>. Групповые </a:t>
            </a:r>
            <a:r>
              <a:rPr lang="ru-RU" altLang="ru-RU" sz="3000" b="1" dirty="0">
                <a:solidFill>
                  <a:srgbClr val="0070C0"/>
                </a:solidFill>
                <a:latin typeface="+mn-lt"/>
              </a:rPr>
              <a:t>психологические портреты</a:t>
            </a:r>
          </a:p>
        </p:txBody>
      </p:sp>
      <p:graphicFrame>
        <p:nvGraphicFramePr>
          <p:cNvPr id="12340" name="Group 5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914694595"/>
              </p:ext>
            </p:extLst>
          </p:nvPr>
        </p:nvGraphicFramePr>
        <p:xfrm>
          <a:off x="466614" y="2187472"/>
          <a:ext cx="11347704" cy="2502956"/>
        </p:xfrm>
        <a:graphic>
          <a:graphicData uri="http://schemas.openxmlformats.org/drawingml/2006/table">
            <a:tbl>
              <a:tblPr/>
              <a:tblGrid>
                <a:gridCol w="9152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6663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9093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9093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89302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89093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83407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№ п/п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ФИО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Уровень готовности к школе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Степень адаптации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Тип мотивации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Примечание, рекомендации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5581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Углубленная диагностика</a:t>
                      </a: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5581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Коррекционная работа</a:t>
                      </a: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862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Консультирование</a:t>
                      </a: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862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78" marR="6857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21551" name="Rectangle 1"/>
          <p:cNvSpPr>
            <a:spLocks noChangeArrowheads="1"/>
          </p:cNvSpPr>
          <p:nvPr/>
        </p:nvSpPr>
        <p:spPr bwMode="auto">
          <a:xfrm>
            <a:off x="141894" y="1118327"/>
            <a:ext cx="1157463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indent="449263" eaLnBrk="0" hangingPunct="0">
              <a:spcBef>
                <a:spcPct val="20000"/>
              </a:spcBef>
              <a:buChar char="•"/>
              <a:tabLst>
                <a:tab pos="180975" algn="l"/>
                <a:tab pos="630238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tabLst>
                <a:tab pos="180975" algn="l"/>
                <a:tab pos="630238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tabLst>
                <a:tab pos="180975" algn="l"/>
                <a:tab pos="6302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tabLst>
                <a:tab pos="180975" algn="l"/>
                <a:tab pos="6302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tabLst>
                <a:tab pos="180975" algn="l"/>
                <a:tab pos="6302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80975" algn="l"/>
                <a:tab pos="6302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80975" algn="l"/>
                <a:tab pos="6302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80975" algn="l"/>
                <a:tab pos="6302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80975" algn="l"/>
                <a:tab pos="6302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 dirty="0">
                <a:solidFill>
                  <a:srgbClr val="000000"/>
                </a:solidFill>
                <a:cs typeface="Times New Roman" panose="02020603050405020304" pitchFamily="18" charset="0"/>
              </a:rPr>
              <a:t>Психологический портрет __________ класса (группы)</a:t>
            </a:r>
            <a:endParaRPr lang="ru-RU" altLang="ru-R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solidFill>
                  <a:srgbClr val="000000"/>
                </a:solidFill>
                <a:cs typeface="Times New Roman" panose="02020603050405020304" pitchFamily="18" charset="0"/>
              </a:rPr>
              <a:t>Классный руководитель (воспитатель)_________________________ </a:t>
            </a:r>
            <a:endParaRPr lang="ru-RU" altLang="ru-R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solidFill>
                  <a:srgbClr val="000000"/>
                </a:solidFill>
                <a:cs typeface="Times New Roman" panose="02020603050405020304" pitchFamily="18" charset="0"/>
              </a:rPr>
              <a:t>Дата составления_______________________ Педагог-психолог _________________</a:t>
            </a:r>
            <a:r>
              <a:rPr lang="ru-RU" altLang="ru-RU" sz="1600" dirty="0">
                <a:solidFill>
                  <a:srgbClr val="000000"/>
                </a:solidFill>
                <a:cs typeface="Times New Roman" panose="02020603050405020304" pitchFamily="18" charset="0"/>
              </a:rPr>
              <a:t>______ </a:t>
            </a:r>
            <a:endParaRPr lang="ru-RU" altLang="ru-RU" sz="1600" dirty="0"/>
          </a:p>
        </p:txBody>
      </p:sp>
      <p:sp>
        <p:nvSpPr>
          <p:cNvPr id="21552" name="Прямоугольник 5"/>
          <p:cNvSpPr>
            <a:spLocks noChangeArrowheads="1"/>
          </p:cNvSpPr>
          <p:nvPr/>
        </p:nvSpPr>
        <p:spPr bwMode="auto">
          <a:xfrm>
            <a:off x="282783" y="4670528"/>
            <a:ext cx="5978869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49263" eaLnBrk="0" hangingPunct="0">
              <a:spcBef>
                <a:spcPct val="20000"/>
              </a:spcBef>
              <a:buChar char="•"/>
              <a:tabLst>
                <a:tab pos="180975" algn="l"/>
                <a:tab pos="630238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tabLst>
                <a:tab pos="180975" algn="l"/>
                <a:tab pos="630238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tabLst>
                <a:tab pos="180975" algn="l"/>
                <a:tab pos="6302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tabLst>
                <a:tab pos="180975" algn="l"/>
                <a:tab pos="6302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tabLst>
                <a:tab pos="180975" algn="l"/>
                <a:tab pos="6302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80975" algn="l"/>
                <a:tab pos="6302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80975" algn="l"/>
                <a:tab pos="6302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80975" algn="l"/>
                <a:tab pos="6302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80975" algn="l"/>
                <a:tab pos="6302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Всего по классу: </a:t>
            </a:r>
            <a:endParaRPr lang="en-US" alt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554480" indent="0"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высокий </a:t>
            </a:r>
            <a:r>
              <a:rPr lang="en-US" alt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ru-RU" alt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___%	</a:t>
            </a:r>
          </a:p>
          <a:p>
            <a:pPr marL="1554480" indent="0"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сформирована</a:t>
            </a:r>
            <a:r>
              <a:rPr lang="en-US" alt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alt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n-US" alt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</a:t>
            </a:r>
            <a:r>
              <a:rPr lang="ru-RU" alt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%	</a:t>
            </a:r>
            <a:endParaRPr lang="ru-RU" alt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554480" indent="0"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средний</a:t>
            </a:r>
            <a:r>
              <a:rPr lang="en-US" alt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		</a:t>
            </a:r>
            <a:r>
              <a:rPr lang="ru-RU" alt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___%		</a:t>
            </a:r>
          </a:p>
          <a:p>
            <a:pPr marL="1554480" indent="0"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сформирована</a:t>
            </a:r>
            <a:r>
              <a:rPr lang="en-US" alt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	</a:t>
            </a:r>
            <a:r>
              <a:rPr lang="ru-RU" alt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n-US" alt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</a:t>
            </a:r>
            <a:r>
              <a:rPr lang="ru-RU" alt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%</a:t>
            </a:r>
            <a:endParaRPr lang="ru-RU" alt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554480" indent="0"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низкий</a:t>
            </a:r>
            <a:r>
              <a:rPr lang="en-US" alt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ru-RU" alt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___%	</a:t>
            </a:r>
            <a:endParaRPr lang="ru-RU" alt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8AB5AA96-09D7-4AAF-91B6-D2BAC2B01A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8662" y="4898251"/>
            <a:ext cx="4676843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49263" eaLnBrk="0" hangingPunct="0">
              <a:spcBef>
                <a:spcPct val="20000"/>
              </a:spcBef>
              <a:buChar char="•"/>
              <a:tabLst>
                <a:tab pos="180975" algn="l"/>
                <a:tab pos="630238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tabLst>
                <a:tab pos="180975" algn="l"/>
                <a:tab pos="630238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tabLst>
                <a:tab pos="180975" algn="l"/>
                <a:tab pos="6302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tabLst>
                <a:tab pos="180975" algn="l"/>
                <a:tab pos="6302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tabLst>
                <a:tab pos="180975" algn="l"/>
                <a:tab pos="6302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80975" algn="l"/>
                <a:tab pos="6302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80975" algn="l"/>
                <a:tab pos="6302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80975" algn="l"/>
                <a:tab pos="6302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80975" algn="l"/>
                <a:tab pos="63023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Условные обозначения:</a:t>
            </a:r>
            <a:endParaRPr lang="ru-RU" altLang="ru-RU" sz="20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УД </a:t>
            </a:r>
            <a:r>
              <a:rPr lang="ru-RU" alt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ru-RU" alt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углубленная диагностика </a:t>
            </a:r>
            <a:endParaRPr lang="ru-RU" alt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 </a:t>
            </a:r>
            <a:r>
              <a:rPr lang="ru-RU" alt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ru-RU" alt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коррекционная работа</a:t>
            </a:r>
            <a:endParaRPr lang="ru-RU" alt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</a:t>
            </a:r>
            <a:r>
              <a:rPr lang="en-US" alt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ru-RU" alt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en-US" alt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консультация</a:t>
            </a:r>
            <a:endParaRPr lang="ru-RU" alt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6483" y="149046"/>
            <a:ext cx="1885453" cy="584775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ФОРМА 6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5196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364828" y="156405"/>
            <a:ext cx="8988972" cy="847447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3600" b="1" dirty="0">
                <a:solidFill>
                  <a:srgbClr val="0070C0"/>
                </a:solidFill>
                <a:latin typeface="+mn-lt"/>
              </a:rPr>
              <a:t>Результаты психологического обследования, заключения и рекомендации</a:t>
            </a:r>
          </a:p>
        </p:txBody>
      </p:sp>
      <p:sp>
        <p:nvSpPr>
          <p:cNvPr id="23555" name="Объект 2"/>
          <p:cNvSpPr>
            <a:spLocks noGrp="1"/>
          </p:cNvSpPr>
          <p:nvPr>
            <p:ph idx="4294967295"/>
          </p:nvPr>
        </p:nvSpPr>
        <p:spPr>
          <a:xfrm>
            <a:off x="236483" y="1213945"/>
            <a:ext cx="11648661" cy="5448357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altLang="ru-RU" sz="2400" b="1" dirty="0" smtClean="0"/>
              <a:t>Алгоритм оформления результатов психодиагностического </a:t>
            </a:r>
            <a:r>
              <a:rPr lang="ru-RU" altLang="ru-RU" sz="2400" b="1" dirty="0"/>
              <a:t>исследования класса (группы</a:t>
            </a:r>
            <a:r>
              <a:rPr lang="ru-RU" altLang="ru-RU" sz="2400" b="1" dirty="0" smtClean="0"/>
              <a:t>):</a:t>
            </a:r>
            <a:endParaRPr lang="ru-RU" altLang="ru-RU" sz="2400" b="1" dirty="0"/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ü"/>
            </a:pPr>
            <a:r>
              <a:rPr lang="en-US" altLang="ru-RU" sz="2200" dirty="0"/>
              <a:t> </a:t>
            </a:r>
            <a:r>
              <a:rPr lang="ru-RU" altLang="ru-RU" sz="2200" dirty="0"/>
              <a:t>Цель исследования. 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ü"/>
            </a:pPr>
            <a:r>
              <a:rPr lang="ru-RU" altLang="ru-RU" sz="2200" dirty="0"/>
              <a:t> Перечень методик (название, автор)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ü"/>
            </a:pPr>
            <a:r>
              <a:rPr lang="ru-RU" altLang="ru-RU" sz="2200" dirty="0"/>
              <a:t> Количество </a:t>
            </a:r>
            <a:r>
              <a:rPr lang="ru-RU" altLang="ru-RU" sz="2200" dirty="0" smtClean="0"/>
              <a:t>респондентов, участвующих в опросе, исследовании. </a:t>
            </a:r>
            <a:endParaRPr lang="ru-RU" altLang="ru-RU" sz="2200" dirty="0"/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ü"/>
            </a:pPr>
            <a:r>
              <a:rPr lang="ru-RU" altLang="ru-RU" sz="2200" dirty="0"/>
              <a:t> Сроки проведения исследования. 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ü"/>
            </a:pPr>
            <a:r>
              <a:rPr lang="ru-RU" altLang="ru-RU" sz="2200" dirty="0"/>
              <a:t> Результаты исследования:</a:t>
            </a:r>
          </a:p>
          <a:p>
            <a:pPr marL="914400" lvl="2"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ru-RU" altLang="ru-RU" sz="2200" dirty="0" smtClean="0"/>
              <a:t>а</a:t>
            </a:r>
            <a:r>
              <a:rPr lang="ru-RU" altLang="ru-RU" sz="2200" dirty="0"/>
              <a:t>) количественные данные представлены в таблицах (графиках) на каждый класс (группу);</a:t>
            </a:r>
          </a:p>
          <a:p>
            <a:pPr marL="914400" lvl="2"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ru-RU" altLang="ru-RU" sz="2200" dirty="0" smtClean="0"/>
              <a:t>б</a:t>
            </a:r>
            <a:r>
              <a:rPr lang="ru-RU" altLang="ru-RU" sz="2200" dirty="0"/>
              <a:t>) обобщенная интерпретация данных: аналитическое описание полученных результатов и выводы по результатам;</a:t>
            </a:r>
          </a:p>
          <a:p>
            <a:pPr marL="914400" lvl="2"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ru-RU" altLang="ru-RU" sz="2200" dirty="0" smtClean="0"/>
              <a:t>в</a:t>
            </a:r>
            <a:r>
              <a:rPr lang="ru-RU" altLang="ru-RU" sz="2200" dirty="0"/>
              <a:t>) рекомендации по результатам исследования.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ü"/>
            </a:pPr>
            <a:r>
              <a:rPr lang="ru-RU" altLang="ru-RU" sz="2200" dirty="0" smtClean="0"/>
              <a:t> </a:t>
            </a:r>
            <a:r>
              <a:rPr lang="ru-RU" altLang="ru-RU" sz="2200" dirty="0"/>
              <a:t>Подпись исполнителя.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6483" y="149046"/>
            <a:ext cx="1885453" cy="584775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ФОРМА 7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984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38200" y="235917"/>
            <a:ext cx="10515600" cy="698362"/>
          </a:xfrm>
        </p:spPr>
        <p:txBody>
          <a:bodyPr/>
          <a:lstStyle/>
          <a:p>
            <a:pPr algn="ctr" eaLnBrk="1" hangingPunct="1"/>
            <a:r>
              <a:rPr lang="ru-RU" altLang="ru-RU" sz="3600" b="1" dirty="0">
                <a:solidFill>
                  <a:srgbClr val="0070C0"/>
                </a:solidFill>
                <a:latin typeface="+mn-lt"/>
              </a:rPr>
              <a:t>ПСИХОЛОГИЧЕСКИЙ АНАЛИЗ УРОКА </a:t>
            </a:r>
          </a:p>
        </p:txBody>
      </p:sp>
      <p:sp>
        <p:nvSpPr>
          <p:cNvPr id="24579" name="Объект 2"/>
          <p:cNvSpPr>
            <a:spLocks noGrp="1"/>
          </p:cNvSpPr>
          <p:nvPr>
            <p:ph idx="4294967295"/>
          </p:nvPr>
        </p:nvSpPr>
        <p:spPr>
          <a:xfrm>
            <a:off x="530201" y="1211797"/>
            <a:ext cx="7068778" cy="5104571"/>
          </a:xfrm>
        </p:spPr>
        <p:txBody>
          <a:bodyPr>
            <a:normAutofit/>
          </a:bodyPr>
          <a:lstStyle/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altLang="ru-RU" sz="2200" dirty="0" smtClean="0"/>
              <a:t>Цель </a:t>
            </a:r>
            <a:r>
              <a:rPr lang="ru-RU" altLang="ru-RU" sz="2200" dirty="0"/>
              <a:t>наблюдения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altLang="ru-RU" sz="2200" dirty="0" smtClean="0"/>
              <a:t>Методы, </a:t>
            </a:r>
            <a:r>
              <a:rPr lang="ru-RU" altLang="ru-RU" sz="2200" dirty="0"/>
              <a:t>используемые </a:t>
            </a:r>
            <a:r>
              <a:rPr lang="ru-RU" altLang="ru-RU" sz="2200" dirty="0" smtClean="0"/>
              <a:t>педагогом </a:t>
            </a:r>
            <a:r>
              <a:rPr lang="ru-RU" altLang="ru-RU" sz="2200" dirty="0" smtClean="0"/>
              <a:t>на уроке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altLang="ru-RU" sz="2200" dirty="0" smtClean="0"/>
              <a:t>Средства </a:t>
            </a:r>
            <a:r>
              <a:rPr lang="ru-RU" altLang="ru-RU" sz="2200" dirty="0"/>
              <a:t>организации урока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altLang="ru-RU" sz="2200" dirty="0"/>
              <a:t>Действия </a:t>
            </a:r>
            <a:r>
              <a:rPr lang="ru-RU" altLang="ru-RU" sz="2200" dirty="0" smtClean="0"/>
              <a:t>и реакции учащихся</a:t>
            </a:r>
            <a:endParaRPr lang="ru-RU" altLang="ru-RU" sz="2200" dirty="0"/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altLang="ru-RU" sz="2200" dirty="0"/>
              <a:t>Приемы развития мышления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altLang="ru-RU" sz="2200" dirty="0"/>
              <a:t>Управление вниманием на уроке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altLang="ru-RU" sz="2200" dirty="0"/>
              <a:t>Обеспечение качественного восприятия материала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altLang="ru-RU" sz="2200" dirty="0"/>
              <a:t>Развитие </a:t>
            </a:r>
            <a:r>
              <a:rPr lang="ru-RU" altLang="ru-RU" sz="2200" dirty="0" err="1"/>
              <a:t>мнемических</a:t>
            </a:r>
            <a:r>
              <a:rPr lang="ru-RU" altLang="ru-RU" sz="2200" dirty="0"/>
              <a:t> способностей учащихся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altLang="ru-RU" sz="2200" dirty="0"/>
              <a:t>Контроль и коррекция деятельности учащихся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altLang="ru-RU" sz="2200" dirty="0"/>
              <a:t>Поддержание приемлемого поведения в классе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ru-RU" altLang="ru-RU" b="1" dirty="0"/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ru-RU" altLang="ru-RU" b="1" dirty="0"/>
          </a:p>
        </p:txBody>
      </p:sp>
      <p:sp>
        <p:nvSpPr>
          <p:cNvPr id="2" name="TextBox 1"/>
          <p:cNvSpPr txBox="1"/>
          <p:nvPr/>
        </p:nvSpPr>
        <p:spPr>
          <a:xfrm>
            <a:off x="8245366" y="1608087"/>
            <a:ext cx="3231932" cy="409342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/>
              <a:t>! Могут использоваться любые удобные схемы и таблицы наблюдения </a:t>
            </a:r>
          </a:p>
          <a:p>
            <a:pPr algn="ctr"/>
            <a:r>
              <a:rPr lang="ru-RU" sz="2600" b="1" dirty="0" smtClean="0"/>
              <a:t>в зависимости от целей, поставленных педагогом-психологом</a:t>
            </a:r>
            <a:endParaRPr lang="ru-RU" sz="2600" b="1" dirty="0"/>
          </a:p>
        </p:txBody>
      </p:sp>
    </p:spTree>
    <p:extLst>
      <p:ext uri="{BB962C8B-B14F-4D97-AF65-F5344CB8AC3E}">
        <p14:creationId xmlns:p14="http://schemas.microsoft.com/office/powerpoint/2010/main" val="35376815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981200" y="471626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3200" b="1" dirty="0">
                <a:solidFill>
                  <a:srgbClr val="0070C0"/>
                </a:solidFill>
                <a:latin typeface="+mn-lt"/>
              </a:rPr>
              <a:t>ДОПОЛНИТЕЛЬНЫЕ ФОРМЫ ОБСЛЕДОВАНИЯ И ПРЕДСТАВЛЕНИЯ ДОКУМЕНТАЦИИ</a:t>
            </a:r>
          </a:p>
        </p:txBody>
      </p:sp>
      <p:sp>
        <p:nvSpPr>
          <p:cNvPr id="22531" name="Объект 2"/>
          <p:cNvSpPr>
            <a:spLocks noGrp="1"/>
          </p:cNvSpPr>
          <p:nvPr>
            <p:ph idx="4294967295"/>
          </p:nvPr>
        </p:nvSpPr>
        <p:spPr>
          <a:xfrm>
            <a:off x="648432" y="2181010"/>
            <a:ext cx="6382989" cy="3447280"/>
          </a:xfrm>
        </p:spPr>
        <p:txBody>
          <a:bodyPr>
            <a:normAutofit/>
          </a:bodyPr>
          <a:lstStyle/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altLang="ru-RU" sz="3200" dirty="0"/>
              <a:t>Психолого-педагогическое представление на </a:t>
            </a:r>
            <a:r>
              <a:rPr lang="ru-RU" altLang="ru-RU" sz="3200" dirty="0" smtClean="0"/>
              <a:t>ПМПК, КЗПН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altLang="ru-RU" sz="3200" dirty="0" smtClean="0"/>
              <a:t>Социально-психолого-педагогическая характеристика учащегося </a:t>
            </a:r>
            <a:r>
              <a:rPr lang="ru-RU" altLang="ru-RU" sz="3200" dirty="0"/>
              <a:t>_______ класса</a:t>
            </a: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ru-RU" altLang="ru-RU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8040415" y="2301766"/>
            <a:ext cx="3279226" cy="26776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ru-RU" sz="2800" dirty="0" smtClean="0"/>
              <a:t>Описывается психологический статус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800" dirty="0" smtClean="0"/>
              <a:t>Используется текстовая или табличная форма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722153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349062" y="0"/>
            <a:ext cx="9423836" cy="1325563"/>
          </a:xfrm>
        </p:spPr>
        <p:txBody>
          <a:bodyPr/>
          <a:lstStyle/>
          <a:p>
            <a:pPr algn="ctr" eaLnBrk="1" hangingPunct="1"/>
            <a:r>
              <a:rPr lang="ru-RU" altLang="ru-RU" sz="3600" b="1" dirty="0">
                <a:solidFill>
                  <a:srgbClr val="0070C0"/>
                </a:solidFill>
                <a:latin typeface="+mn-lt"/>
              </a:rPr>
              <a:t>Журнал регистрации учета </a:t>
            </a:r>
            <a:r>
              <a:rPr lang="ru-RU" altLang="ru-RU" sz="3600" b="1" dirty="0" smtClean="0">
                <a:solidFill>
                  <a:srgbClr val="0070C0"/>
                </a:solidFill>
                <a:latin typeface="+mn-lt"/>
              </a:rPr>
              <a:t>групповой  работы </a:t>
            </a:r>
            <a:r>
              <a:rPr lang="ru-RU" altLang="ru-RU" sz="3600" b="1" dirty="0">
                <a:solidFill>
                  <a:srgbClr val="0070C0"/>
                </a:solidFill>
                <a:latin typeface="+mn-lt"/>
              </a:rPr>
              <a:t/>
            </a:r>
            <a:br>
              <a:rPr lang="ru-RU" altLang="ru-RU" sz="3600" b="1" dirty="0">
                <a:solidFill>
                  <a:srgbClr val="0070C0"/>
                </a:solidFill>
                <a:latin typeface="+mn-lt"/>
              </a:rPr>
            </a:br>
            <a:r>
              <a:rPr lang="ru-RU" altLang="ru-RU" sz="3600" b="1" dirty="0">
                <a:solidFill>
                  <a:srgbClr val="0070C0"/>
                </a:solidFill>
                <a:latin typeface="+mn-lt"/>
              </a:rPr>
              <a:t>Психологической службы 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9" t="50000" r="5245" b="18103"/>
          <a:stretch/>
        </p:blipFill>
        <p:spPr bwMode="auto">
          <a:xfrm>
            <a:off x="378372" y="1545021"/>
            <a:ext cx="11698014" cy="2260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93684" y="4274770"/>
            <a:ext cx="1079937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/>
              <a:t>В графе «динамика работы» указывается знаками (+, </a:t>
            </a:r>
            <a:r>
              <a:rPr lang="ru-RU" sz="2400" dirty="0"/>
              <a:t>-, </a:t>
            </a:r>
            <a:r>
              <a:rPr lang="ru-RU" sz="2400" dirty="0" smtClean="0"/>
              <a:t>=)</a:t>
            </a:r>
            <a:endParaRPr lang="ru-RU" sz="2400" dirty="0"/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/>
              <a:t>продвижение в развитии ученика после завершения коррекционной работы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/>
              <a:t>или по итогам года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/>
              <a:t>В журнал вносятся все виды работ со всеми участниками образовательного процесса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36483" y="149046"/>
            <a:ext cx="1885453" cy="584775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ФОРМА 8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385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8748" y="335308"/>
            <a:ext cx="11247783" cy="1325563"/>
          </a:xfrm>
        </p:spPr>
        <p:txBody>
          <a:bodyPr>
            <a:normAutofit/>
          </a:bodyPr>
          <a:lstStyle/>
          <a:p>
            <a:pPr algn="ctr"/>
            <a:r>
              <a:rPr lang="ru-RU" sz="2900" b="1" dirty="0">
                <a:solidFill>
                  <a:srgbClr val="0070C0"/>
                </a:solidFill>
                <a:latin typeface="+mn-lt"/>
              </a:rPr>
              <a:t>ДРУГИЕ НОРМАТИВНЫЕ ДОКУМЕНТЫ, </a:t>
            </a:r>
            <a:br>
              <a:rPr lang="ru-RU" sz="2900" b="1" dirty="0">
                <a:solidFill>
                  <a:srgbClr val="0070C0"/>
                </a:solidFill>
                <a:latin typeface="+mn-lt"/>
              </a:rPr>
            </a:br>
            <a:r>
              <a:rPr lang="ru-RU" sz="2900" b="1" dirty="0">
                <a:solidFill>
                  <a:srgbClr val="0070C0"/>
                </a:solidFill>
                <a:latin typeface="+mn-lt"/>
              </a:rPr>
              <a:t>РЕГЛАМЕНТИРУЮЩИЕ ДЕЯТЕЛЬНОСТЬ ПЕДАГОГОВ-ПСИХОЛОГОВ: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3324" y="1813035"/>
            <a:ext cx="7457089" cy="4903076"/>
          </a:xfrm>
        </p:spPr>
        <p:txBody>
          <a:bodyPr>
            <a:normAutofit/>
          </a:bodyPr>
          <a:lstStyle/>
          <a:p>
            <a:r>
              <a:rPr lang="ru-RU" sz="3200" dirty="0"/>
              <a:t>Этический кодекс педагога-психолога</a:t>
            </a:r>
          </a:p>
          <a:p>
            <a:r>
              <a:rPr lang="ru-RU" sz="3200" dirty="0"/>
              <a:t>Государственная программа развития образования</a:t>
            </a:r>
            <a:endParaRPr lang="ru-RU" sz="3200" dirty="0">
              <a:solidFill>
                <a:srgbClr val="FF0000"/>
              </a:solidFill>
            </a:endParaRPr>
          </a:p>
          <a:p>
            <a:r>
              <a:rPr lang="ru-RU" sz="3200" dirty="0"/>
              <a:t>Конвенция о правах ребенка</a:t>
            </a:r>
          </a:p>
          <a:p>
            <a:r>
              <a:rPr lang="ru-RU" sz="3200" dirty="0"/>
              <a:t>Закон «О правах ребенка» в Республике Казахстан</a:t>
            </a:r>
          </a:p>
          <a:p>
            <a:r>
              <a:rPr lang="ru-RU" sz="3200" dirty="0"/>
              <a:t>Кодекс «О здоровье человека»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4668" y="2017986"/>
            <a:ext cx="3887332" cy="3648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45852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36338" y="201281"/>
            <a:ext cx="9499537" cy="832389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sz="4000" b="1" dirty="0">
                <a:solidFill>
                  <a:srgbClr val="0070C0"/>
                </a:solidFill>
                <a:latin typeface="+mn-lt"/>
              </a:rPr>
              <a:t>Журнал консультаций педагога-психолога</a:t>
            </a:r>
            <a:endParaRPr lang="ru-RU" alt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7460" name="Group 5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148359958"/>
              </p:ext>
            </p:extLst>
          </p:nvPr>
        </p:nvGraphicFramePr>
        <p:xfrm>
          <a:off x="458723" y="1532476"/>
          <a:ext cx="11274553" cy="2455288"/>
        </p:xfrm>
        <a:graphic>
          <a:graphicData uri="http://schemas.openxmlformats.org/drawingml/2006/table">
            <a:tbl>
              <a:tblPr/>
              <a:tblGrid>
                <a:gridCol w="92240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5965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3838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623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71199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54502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203375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80100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487819">
                <a:tc rowSpan="2"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Дата </a:t>
                      </a:r>
                      <a:endParaRPr kumimoji="0" lang="ru-RU" alt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Консультируемый </a:t>
                      </a:r>
                      <a:endParaRPr kumimoji="0" lang="ru-RU" alt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Повод обращения </a:t>
                      </a:r>
                      <a:endParaRPr kumimoji="0" lang="ru-RU" alt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Проблема </a:t>
                      </a:r>
                      <a:endParaRPr kumimoji="0" lang="ru-RU" alt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Результат </a:t>
                      </a:r>
                      <a:r>
                        <a:rPr kumimoji="0" lang="ru-RU" alt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консультиро-вания</a:t>
                      </a: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 </a:t>
                      </a:r>
                      <a:endParaRPr kumimoji="0" lang="ru-RU" alt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Консультант </a:t>
                      </a:r>
                      <a:endParaRPr kumimoji="0" lang="ru-RU" alt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756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Возраст (класс)</a:t>
                      </a: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Пол </a:t>
                      </a: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Имя </a:t>
                      </a: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4012"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1793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</a:t>
                      </a:r>
                      <a:endParaRPr kumimoji="0" lang="ru-RU" altLang="ru-RU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1793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2</a:t>
                      </a: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1793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3</a:t>
                      </a: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1793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4</a:t>
                      </a: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1793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5</a:t>
                      </a: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1793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6</a:t>
                      </a: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1793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7</a:t>
                      </a: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1793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8</a:t>
                      </a:r>
                      <a:endParaRPr kumimoji="0" lang="ru-RU" alt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87819"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1793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 </a:t>
                      </a:r>
                      <a:endParaRPr kumimoji="0" lang="ru-RU" altLang="ru-RU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1793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 </a:t>
                      </a:r>
                      <a:endParaRPr kumimoji="0" lang="ru-RU" altLang="ru-RU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1793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 </a:t>
                      </a:r>
                      <a:endParaRPr kumimoji="0" lang="ru-RU" altLang="ru-RU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1793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 </a:t>
                      </a:r>
                      <a:endParaRPr kumimoji="0" lang="ru-RU" altLang="ru-RU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1793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 </a:t>
                      </a:r>
                      <a:endParaRPr kumimoji="0" lang="ru-RU" altLang="ru-RU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1793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 </a:t>
                      </a:r>
                      <a:endParaRPr kumimoji="0" lang="ru-RU" altLang="ru-RU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1793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 </a:t>
                      </a:r>
                      <a:endParaRPr kumimoji="0" lang="ru-RU" alt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1793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 </a:t>
                      </a:r>
                      <a:endParaRPr kumimoji="0" lang="ru-RU" alt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09449" y="4635063"/>
            <a:ext cx="1118235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ru-RU" sz="2200" dirty="0" smtClean="0"/>
              <a:t>В графе «результат консультирования» кратко описывается процесс и результат работы, </a:t>
            </a:r>
          </a:p>
          <a:p>
            <a:r>
              <a:rPr lang="ru-RU" sz="2200" dirty="0" smtClean="0"/>
              <a:t>используемые методы и рекомендации (Д\З), которые выдал психолог.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200" dirty="0" smtClean="0"/>
              <a:t>Ведется единый журнал вне зависимости от количества психологов в учреждении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256332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54014" y="227872"/>
            <a:ext cx="9120350" cy="1202636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altLang="ru-RU" sz="3500" b="1" dirty="0">
                <a:solidFill>
                  <a:srgbClr val="0070C0"/>
                </a:solidFill>
                <a:latin typeface="+mn-lt"/>
              </a:rPr>
              <a:t>Аналитические отчеты о деятельности </a:t>
            </a:r>
            <a:br>
              <a:rPr lang="ru-RU" altLang="ru-RU" sz="3500" b="1" dirty="0">
                <a:solidFill>
                  <a:srgbClr val="0070C0"/>
                </a:solidFill>
                <a:latin typeface="+mn-lt"/>
              </a:rPr>
            </a:br>
            <a:r>
              <a:rPr lang="ru-RU" altLang="ru-RU" sz="3500" b="1" dirty="0">
                <a:solidFill>
                  <a:srgbClr val="0070C0"/>
                </a:solidFill>
                <a:latin typeface="+mn-lt"/>
              </a:rPr>
              <a:t>Психологической службы за год (квартал, полугодие)</a:t>
            </a:r>
          </a:p>
        </p:txBody>
      </p:sp>
      <p:sp>
        <p:nvSpPr>
          <p:cNvPr id="27651" name="Объект 2"/>
          <p:cNvSpPr>
            <a:spLocks noGrp="1"/>
          </p:cNvSpPr>
          <p:nvPr>
            <p:ph idx="4294967295"/>
          </p:nvPr>
        </p:nvSpPr>
        <p:spPr>
          <a:xfrm>
            <a:off x="236483" y="1718441"/>
            <a:ext cx="11776841" cy="4918842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u-RU" altLang="ru-RU" sz="2400" dirty="0"/>
              <a:t>Общие сведения о педагогах-психологах (Ф.И.О., категория, стаж, нагрузка)</a:t>
            </a:r>
          </a:p>
          <a:p>
            <a:pPr eaLnBrk="1" hangingPunct="1"/>
            <a:r>
              <a:rPr lang="ru-RU" altLang="ru-RU" sz="2400" dirty="0"/>
              <a:t>Реализация целей, выполнение задач по основным направлениям за прошедший год. В ходе анализа выполнения задач необходимо раскрыть: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ru-RU" altLang="ru-RU" dirty="0"/>
              <a:t>итоги работы по основным рабочим программам по каждой из задач;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ru-RU" altLang="ru-RU" dirty="0"/>
              <a:t>анализ результатов исследований, мониторинг реализуемых программ или исследований – общие тенденции по образовательному учреждению (школе, саду);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ru-RU" altLang="ru-RU" dirty="0"/>
              <a:t>достижения, проблемы и противоречия. </a:t>
            </a:r>
          </a:p>
          <a:p>
            <a:pPr eaLnBrk="1" hangingPunct="1"/>
            <a:r>
              <a:rPr lang="ru-RU" altLang="ru-RU" sz="2400" dirty="0"/>
              <a:t>Анализ включает описание результатов по инвариантному блоку методик по учащимся и педагогам. Проблемы и выводы.</a:t>
            </a:r>
          </a:p>
          <a:p>
            <a:pPr eaLnBrk="1" hangingPunct="1"/>
            <a:r>
              <a:rPr lang="ru-RU" altLang="ru-RU" sz="2400" dirty="0"/>
              <a:t>Общие выводы, исходя из цели на учебный год. Проблемы субъективного характера, пути их решения.</a:t>
            </a:r>
          </a:p>
          <a:p>
            <a:pPr eaLnBrk="1" hangingPunct="1"/>
            <a:r>
              <a:rPr lang="ru-RU" altLang="ru-RU" sz="2400" dirty="0"/>
              <a:t>Задачи на новый учебный год. </a:t>
            </a:r>
            <a:endParaRPr lang="ru-RU" alt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236483" y="149046"/>
            <a:ext cx="1885453" cy="584775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ФОРМА 9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9290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26165" y="146464"/>
            <a:ext cx="11014146" cy="56915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3600" b="1" dirty="0">
                <a:solidFill>
                  <a:srgbClr val="0070C0"/>
                </a:solidFill>
                <a:latin typeface="+mn-lt"/>
              </a:rPr>
              <a:t>Таблица количественных показателей по итогам года</a:t>
            </a:r>
            <a:endParaRPr lang="ru-RU" alt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594" name="Group 138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632620255"/>
              </p:ext>
            </p:extLst>
          </p:nvPr>
        </p:nvGraphicFramePr>
        <p:xfrm>
          <a:off x="238871" y="1155959"/>
          <a:ext cx="11714258" cy="4797216"/>
        </p:xfrm>
        <a:graphic>
          <a:graphicData uri="http://schemas.openxmlformats.org/drawingml/2006/table">
            <a:tbl>
              <a:tblPr/>
              <a:tblGrid>
                <a:gridCol w="133990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68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2373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6094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8915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7504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073426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064647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691417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700561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1002193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993913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632459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</a:tblGrid>
              <a:tr h="772232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Направление /классы (группы)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Профилактика, просвещение, консультирование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Диагностика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Коррекция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3971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Инд.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Кол-во групповых занятий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Кол-во участников в 1 группе (в среднем)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Всего охват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Инд.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Кол-во групповых занятий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Кол-во участников в  1 группе (в среднем)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Всего охват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Инд.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Кол-во групповых занятий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Кол-во участников в 1 группе (в среднем)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Всего охват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536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1 - 4 класс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263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 </a:t>
                      </a: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– 7 класс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4536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8 - 9 класс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2109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10 - 11 класс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263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Педагоги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4536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Родители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4536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СУММА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49" marR="68549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56426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211427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3200" b="1" dirty="0" smtClean="0">
                <a:solidFill>
                  <a:srgbClr val="0070C0"/>
                </a:solidFill>
                <a:latin typeface="+mn-lt"/>
              </a:rPr>
              <a:t>МОНИТОРИНГ КОЛИЧЕСТВЕННЫХ ПОКАЗАТЕЛЕЙ ДЕЯТЕЛЬНОСТИ ПСИХОЛОГИЧЕСКОЙ СЛУЖБЫ</a:t>
            </a:r>
            <a:br>
              <a:rPr lang="ru-RU" altLang="ru-RU" sz="3200" b="1" dirty="0" smtClean="0">
                <a:solidFill>
                  <a:srgbClr val="0070C0"/>
                </a:solidFill>
                <a:latin typeface="+mn-lt"/>
              </a:rPr>
            </a:br>
            <a:r>
              <a:rPr lang="ru-RU" altLang="ru-RU" sz="3200" b="1" dirty="0" smtClean="0">
                <a:solidFill>
                  <a:srgbClr val="0070C0"/>
                </a:solidFill>
                <a:latin typeface="+mn-lt"/>
              </a:rPr>
              <a:t>(по каждому направлению отдельно)</a:t>
            </a:r>
            <a:endParaRPr lang="ru-RU" altLang="ru-RU" sz="3200" b="1" dirty="0">
              <a:solidFill>
                <a:srgbClr val="0070C0"/>
              </a:solidFill>
              <a:latin typeface="+mn-lt"/>
            </a:endParaRPr>
          </a:p>
        </p:txBody>
      </p:sp>
      <p:graphicFrame>
        <p:nvGraphicFramePr>
          <p:cNvPr id="20523" name="Group 4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023703127"/>
              </p:ext>
            </p:extLst>
          </p:nvPr>
        </p:nvGraphicFramePr>
        <p:xfrm>
          <a:off x="1364584" y="2382787"/>
          <a:ext cx="9664423" cy="284886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9727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7278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708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97278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77517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86082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Год</a:t>
                      </a:r>
                      <a:endParaRPr kumimoji="0" lang="ru-RU" alt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8" marR="91438"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2016-2017</a:t>
                      </a:r>
                    </a:p>
                  </a:txBody>
                  <a:tcPr marL="91438" marR="91438"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2017-2018</a:t>
                      </a:r>
                    </a:p>
                  </a:txBody>
                  <a:tcPr marL="91438" marR="91438"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2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2018-2019</a:t>
                      </a:r>
                      <a:endParaRPr kumimoji="0" lang="ru-RU" alt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8" marR="91438"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2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2019-2020</a:t>
                      </a:r>
                      <a:endParaRPr kumimoji="0" lang="ru-RU" alt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8" marR="91438"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189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Учащиеся</a:t>
                      </a: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8" marR="9143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8" marR="9143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8" marR="9143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8" marR="9143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8" marR="9143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994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родители</a:t>
                      </a: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8" marR="9143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8" marR="9143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8" marR="9143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8" marR="9143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8" marR="9143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9729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педагоги</a:t>
                      </a: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8" marR="9143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8" marR="9143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8" marR="9143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8" marR="9143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8" marR="9143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994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ВСЕГО</a:t>
                      </a:r>
                      <a:endParaRPr kumimoji="0" lang="ru-RU" alt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8" marR="9143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8" marR="9143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8" marR="9143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8" marR="9143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8" marR="9143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29737" name="TextBox 4"/>
          <p:cNvSpPr txBox="1">
            <a:spLocks noChangeArrowheads="1"/>
          </p:cNvSpPr>
          <p:nvPr/>
        </p:nvSpPr>
        <p:spPr bwMode="auto">
          <a:xfrm>
            <a:off x="2961860" y="5729418"/>
            <a:ext cx="58212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/>
              <a:t>Возможно добавление столбца «% охвата»</a:t>
            </a:r>
          </a:p>
        </p:txBody>
      </p:sp>
    </p:spTree>
    <p:extLst>
      <p:ext uri="{BB962C8B-B14F-4D97-AF65-F5344CB8AC3E}">
        <p14:creationId xmlns:p14="http://schemas.microsoft.com/office/powerpoint/2010/main" val="28360937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46993" y="173421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3200" b="1" dirty="0">
                <a:solidFill>
                  <a:srgbClr val="0070C0"/>
                </a:solidFill>
                <a:latin typeface="+mn-lt"/>
              </a:rPr>
              <a:t>ПРИМЕРНЫЙ ПЕРЕЧЕНЬ ДОПОЛНИТЕЛЬНОЙ ДОКУМЕНТАЦИИ ПСИХОЛОГИЧЕСКОЙ СЛУЖБЫ</a:t>
            </a:r>
          </a:p>
        </p:txBody>
      </p:sp>
      <p:sp>
        <p:nvSpPr>
          <p:cNvPr id="30723" name="Объект 2"/>
          <p:cNvSpPr>
            <a:spLocks noGrp="1"/>
          </p:cNvSpPr>
          <p:nvPr>
            <p:ph idx="4294967295"/>
          </p:nvPr>
        </p:nvSpPr>
        <p:spPr>
          <a:xfrm>
            <a:off x="435969" y="1825078"/>
            <a:ext cx="11290510" cy="4791005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2400" dirty="0"/>
              <a:t>Тетрадь педагогических наблюдений. </a:t>
            </a:r>
          </a:p>
          <a:p>
            <a:pPr eaLnBrk="1" hangingPunct="1"/>
            <a:r>
              <a:rPr lang="ru-RU" altLang="ru-RU" sz="2400" dirty="0"/>
              <a:t>Входящая документация.</a:t>
            </a:r>
          </a:p>
          <a:p>
            <a:pPr eaLnBrk="1" hangingPunct="1"/>
            <a:r>
              <a:rPr lang="ru-RU" altLang="ru-RU" sz="2400" dirty="0"/>
              <a:t>Психологическое сопровождение работы школы по профилактике суицида.</a:t>
            </a:r>
          </a:p>
          <a:p>
            <a:pPr eaLnBrk="1" hangingPunct="1"/>
            <a:r>
              <a:rPr lang="ru-RU" altLang="ru-RU" sz="2400" dirty="0"/>
              <a:t>Психологическое сопровождение работы школы по профилактике наркомании.</a:t>
            </a:r>
          </a:p>
          <a:p>
            <a:pPr eaLnBrk="1" hangingPunct="1"/>
            <a:r>
              <a:rPr lang="ru-RU" altLang="ru-RU" sz="2400" dirty="0"/>
              <a:t>Работа с «трудными» учащимися и детьми «группы риска».</a:t>
            </a:r>
          </a:p>
          <a:p>
            <a:pPr eaLnBrk="1" hangingPunct="1"/>
            <a:r>
              <a:rPr lang="ru-RU" altLang="ru-RU" sz="2400" dirty="0"/>
              <a:t>Материалы методических совещаний, педагогических советов, малых педсоветов, городских методических советов, семинаров и т.д. </a:t>
            </a:r>
          </a:p>
          <a:p>
            <a:pPr eaLnBrk="1" hangingPunct="1"/>
            <a:r>
              <a:rPr lang="ru-RU" altLang="ru-RU" sz="2400" dirty="0"/>
              <a:t>Психологическое сопровождение опытно-экспериментальной работы школы. </a:t>
            </a:r>
            <a:endParaRPr lang="ru-RU" altLang="ru-RU" sz="2400" dirty="0" smtClean="0"/>
          </a:p>
          <a:p>
            <a:pPr eaLnBrk="1" hangingPunct="1"/>
            <a:r>
              <a:rPr lang="ru-RU" altLang="ru-RU" sz="2400" dirty="0" smtClean="0"/>
              <a:t>Портфолио </a:t>
            </a:r>
            <a:r>
              <a:rPr lang="ru-RU" altLang="ru-RU" sz="2400" dirty="0"/>
              <a:t>педагога-психолога (по рекомендациям ГМК). </a:t>
            </a:r>
          </a:p>
          <a:p>
            <a:pPr eaLnBrk="1" hangingPunct="1"/>
            <a:r>
              <a:rPr lang="ru-RU" altLang="ru-RU" sz="2400" dirty="0"/>
              <a:t>Стимульный и раздаточный материалы</a:t>
            </a:r>
            <a:r>
              <a:rPr lang="ru-RU" altLang="ru-RU" sz="2400" b="1" dirty="0"/>
              <a:t>. </a:t>
            </a:r>
            <a:endParaRPr lang="ru-RU" altLang="ru-RU" sz="2400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0938" y="122401"/>
            <a:ext cx="2645541" cy="1508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187327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rgbClr val="002060"/>
                </a:solidFill>
              </a:rPr>
              <a:t>Вопросы и обсуждения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004332"/>
            <a:ext cx="9108504" cy="3944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0751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900" b="1" dirty="0">
                <a:solidFill>
                  <a:srgbClr val="0070C0"/>
                </a:solidFill>
                <a:latin typeface="+mn-lt"/>
              </a:rPr>
              <a:t>ЛОКАЛЬНЫЕ НОРМАТИВНЫЕ АКТЫ И ИНСТРУКЦИИ РЕГЛАМЕНТИРУЮТ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4497" y="2128345"/>
            <a:ext cx="8022021" cy="4351338"/>
          </a:xfrm>
        </p:spPr>
        <p:txBody>
          <a:bodyPr/>
          <a:lstStyle/>
          <a:p>
            <a:pPr>
              <a:defRPr/>
            </a:pPr>
            <a:r>
              <a:rPr lang="ru-RU" dirty="0"/>
              <a:t>Нагрузка и распределение полномочий между психологами внутри учреждения – должностные инструкции, план работы</a:t>
            </a:r>
          </a:p>
          <a:p>
            <a:pPr>
              <a:defRPr/>
            </a:pPr>
            <a:r>
              <a:rPr lang="ru-RU" dirty="0"/>
              <a:t>Административное управление за деятельностью психологических служб – приказ  и план по распределению функций руководства и мониторинга в системе АУП</a:t>
            </a:r>
          </a:p>
          <a:p>
            <a:pPr>
              <a:defRPr/>
            </a:pPr>
            <a:r>
              <a:rPr lang="ru-RU" dirty="0"/>
              <a:t>Режим работы – утвержденный график </a:t>
            </a:r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endParaRPr lang="ru-RU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602" y="2128345"/>
            <a:ext cx="2986088" cy="2986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252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67251"/>
            <a:ext cx="10515600" cy="827571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  <a:latin typeface="+mn-lt"/>
              </a:rPr>
              <a:t>Закон РК «Об образовании» регламентирует: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37390"/>
            <a:ext cx="8163910" cy="4351338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dirty="0"/>
              <a:t>Компетенцию уполномоченных органов в области образования (ст.4), местных представительных и исполнительных органов в области образования (ст.6)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dirty="0"/>
              <a:t>Разработку Правил деятельности психологической службы в организациях среднего образования (ст.6 п. 3 </a:t>
            </a:r>
            <a:r>
              <a:rPr lang="ru-RU" dirty="0" err="1"/>
              <a:t>пп</a:t>
            </a:r>
            <a:r>
              <a:rPr lang="ru-RU" dirty="0"/>
              <a:t>. 24-1)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dirty="0"/>
              <a:t>Организация учебно-воспитательного процесса (ст.28)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922"/>
          <a:stretch/>
        </p:blipFill>
        <p:spPr bwMode="auto">
          <a:xfrm rot="838866">
            <a:off x="8623064" y="2067000"/>
            <a:ext cx="3236519" cy="314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5883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365126"/>
            <a:ext cx="10989365" cy="648666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0070C0"/>
                </a:solidFill>
                <a:latin typeface="+mn-lt"/>
              </a:rPr>
              <a:t>Закон РК «О статусе педагога» регламентирует: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7253" y="1693795"/>
            <a:ext cx="11396870" cy="5164205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dirty="0"/>
              <a:t>Права и ответственность педагога (ст.7, 15)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dirty="0"/>
              <a:t>Нормативную нагрузку (ст.8):</a:t>
            </a:r>
          </a:p>
          <a:p>
            <a:pPr marL="457200" lvl="1" indent="0" fontAlgn="base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b="1" dirty="0"/>
              <a:t>16 часов </a:t>
            </a:r>
            <a:r>
              <a:rPr lang="ru-RU" dirty="0"/>
              <a:t>– для организаций среднего образования;</a:t>
            </a:r>
          </a:p>
          <a:p>
            <a:pPr marL="457200" lvl="1" indent="0" fontAlgn="base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b="1" dirty="0"/>
              <a:t>18 часов- </a:t>
            </a:r>
            <a:r>
              <a:rPr lang="ru-RU" dirty="0"/>
              <a:t>   для организаций образования, реализующих образовательные программы технического и профессионального, </a:t>
            </a:r>
            <a:r>
              <a:rPr lang="ru-RU" dirty="0" err="1"/>
              <a:t>послесреднего</a:t>
            </a:r>
            <a:r>
              <a:rPr lang="ru-RU" dirty="0"/>
              <a:t> образования; дополнительного образования обучающихся и воспитанников;   для специализированных и специальных организаций образования.</a:t>
            </a:r>
          </a:p>
          <a:p>
            <a:pPr fontAlgn="base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dirty="0"/>
              <a:t>Профессиональную подготовку и повышение квалификации (ст. 17-18)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5145" y="1335798"/>
            <a:ext cx="1622425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8093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Заголовок 1"/>
          <p:cNvSpPr>
            <a:spLocks noGrp="1"/>
          </p:cNvSpPr>
          <p:nvPr>
            <p:ph type="title"/>
          </p:nvPr>
        </p:nvSpPr>
        <p:spPr>
          <a:xfrm>
            <a:off x="281609" y="275672"/>
            <a:ext cx="11628781" cy="1325563"/>
          </a:xfrm>
        </p:spPr>
        <p:txBody>
          <a:bodyPr/>
          <a:lstStyle/>
          <a:p>
            <a:pPr algn="ctr"/>
            <a:r>
              <a:rPr lang="ru-RU" sz="4000" b="1" dirty="0">
                <a:solidFill>
                  <a:srgbClr val="0070C0"/>
                </a:solidFill>
                <a:latin typeface="+mn-lt"/>
              </a:rPr>
              <a:t>Трудовой кодекс Республики Казахстан</a:t>
            </a:r>
            <a:br>
              <a:rPr lang="ru-RU" sz="4000" b="1" dirty="0">
                <a:solidFill>
                  <a:srgbClr val="0070C0"/>
                </a:solidFill>
                <a:latin typeface="+mn-lt"/>
              </a:rPr>
            </a:br>
            <a:r>
              <a:rPr lang="ru-RU" sz="4000" b="1" dirty="0">
                <a:solidFill>
                  <a:srgbClr val="0070C0"/>
                </a:solidFill>
                <a:latin typeface="+mn-lt"/>
              </a:rPr>
              <a:t>р</a:t>
            </a:r>
            <a:r>
              <a:rPr lang="ru-RU" altLang="ru-RU" sz="4000" b="1" dirty="0">
                <a:solidFill>
                  <a:srgbClr val="0070C0"/>
                </a:solidFill>
                <a:latin typeface="+mn-lt"/>
              </a:rPr>
              <a:t>егламентирует: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6965731" cy="4351338"/>
          </a:xfrm>
        </p:spPr>
        <p:txBody>
          <a:bodyPr rtlCol="0"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ru-RU" dirty="0"/>
              <a:t>Прием на работу, должность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ru-RU" dirty="0"/>
              <a:t>Регламент работы, социальные гарантии:</a:t>
            </a:r>
          </a:p>
          <a:p>
            <a:pPr marL="457200" lvl="1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ru-RU" dirty="0"/>
              <a:t>рабочее время педагога-психолога с учетом дополнительной нагрузки </a:t>
            </a:r>
            <a:r>
              <a:rPr lang="ru-RU" b="1" dirty="0"/>
              <a:t>не должно превышать 40 часов в неделю.</a:t>
            </a:r>
          </a:p>
          <a:p>
            <a:pPr marL="457200" lvl="1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ru-RU" dirty="0"/>
              <a:t>При работе по совместительству не должно превышать 4 часов в день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41" r="12291"/>
          <a:stretch/>
        </p:blipFill>
        <p:spPr bwMode="auto">
          <a:xfrm>
            <a:off x="7346731" y="1499835"/>
            <a:ext cx="4545724" cy="48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73616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5695" y="1179785"/>
            <a:ext cx="1770993" cy="1770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7565" y="83885"/>
            <a:ext cx="11618843" cy="1238019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0070C0"/>
                </a:solidFill>
                <a:latin typeface="+mn-lt"/>
              </a:rPr>
              <a:t>Приказ МОН РК «Об утверждении Перечня должностей педагогов» от 15.04.2020 года № 145 регламентирует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1425" y="1416924"/>
            <a:ext cx="11406809" cy="5251890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200" dirty="0" smtClean="0"/>
              <a:t>В ОТНОШЕНИИ ОПЛАТЫ ТРУДА, ПРОДОЛЖИТЕЛЬНОСТИ РАБОЧЕГО ВРЕМЕНИ,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200" dirty="0" smtClean="0"/>
              <a:t>ОТПУСКА, СОЦИАЛЬНЫХ ГАРАНТИЙ ПЕДАГОГ-ПСИХОЛОГ, ПСИХОЛОГ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200" dirty="0" smtClean="0"/>
              <a:t> ОРГАНИЗАЦИИ ОБРАЗОВАНИЯ ОТНОСИТСЯ К ПЕДАГОГАМ.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200" b="1" dirty="0" smtClean="0"/>
              <a:t>18 </a:t>
            </a:r>
            <a:r>
              <a:rPr lang="ru-RU" sz="2200" b="1" dirty="0"/>
              <a:t>часов </a:t>
            </a:r>
            <a:r>
              <a:rPr lang="ru-RU" sz="2200" dirty="0"/>
              <a:t>предусмотрено для использования </a:t>
            </a:r>
            <a:r>
              <a:rPr lang="ru-RU" sz="2200" b="1" dirty="0"/>
              <a:t>на практическую работу</a:t>
            </a:r>
            <a:r>
              <a:rPr lang="ru-RU" sz="2200" dirty="0"/>
              <a:t>: индивидуальную, групповую, профилактическую, коррекционную, развивающую, учебно-воспитательную, культурно-просветительную работу с обучающимися, экспертно-консультативную и профилактическую работу с родителями и педагогами. 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200" dirty="0"/>
              <a:t>Остальные </a:t>
            </a:r>
            <a:r>
              <a:rPr lang="ru-RU" sz="2200" b="1" dirty="0"/>
              <a:t>22 часа </a:t>
            </a:r>
            <a:r>
              <a:rPr lang="ru-RU" sz="2200" dirty="0"/>
              <a:t>– </a:t>
            </a:r>
            <a:r>
              <a:rPr lang="ru-RU" sz="2200" b="1" dirty="0"/>
              <a:t>на подготовку </a:t>
            </a:r>
            <a:r>
              <a:rPr lang="ru-RU" sz="2200" dirty="0"/>
              <a:t>к индивидуальной и групповой работе с обучающимися, воспитанниками; обработку, анализ, </a:t>
            </a:r>
            <a:r>
              <a:rPr lang="ru-RU" sz="2200" b="1" dirty="0"/>
              <a:t>обобщение</a:t>
            </a:r>
            <a:r>
              <a:rPr lang="ru-RU" sz="2200" dirty="0"/>
              <a:t> полученных </a:t>
            </a:r>
            <a:r>
              <a:rPr lang="ru-RU" sz="2200" b="1" dirty="0"/>
              <a:t>результатов</a:t>
            </a:r>
            <a:r>
              <a:rPr lang="ru-RU" sz="2200" dirty="0"/>
              <a:t>, подготовку к </a:t>
            </a:r>
            <a:r>
              <a:rPr lang="ru-RU" sz="2200" b="1" dirty="0"/>
              <a:t>экспертно-консультационной</a:t>
            </a:r>
            <a:r>
              <a:rPr lang="ru-RU" sz="2200" dirty="0"/>
              <a:t> и профилактической работе с педагогами и родителями; </a:t>
            </a:r>
            <a:r>
              <a:rPr lang="ru-RU" sz="2200" b="1" dirty="0"/>
              <a:t>заполнение </a:t>
            </a:r>
            <a:r>
              <a:rPr lang="ru-RU" sz="2200" dirty="0"/>
              <a:t>аналитической и отчетной </a:t>
            </a:r>
            <a:r>
              <a:rPr lang="ru-RU" sz="2200" b="1" dirty="0"/>
              <a:t>документации</a:t>
            </a:r>
            <a:r>
              <a:rPr lang="ru-RU" sz="2200" dirty="0"/>
              <a:t>, на </a:t>
            </a:r>
            <a:r>
              <a:rPr lang="ru-RU" sz="2200" b="1" dirty="0"/>
              <a:t>организационно-методическую работу,</a:t>
            </a:r>
            <a:r>
              <a:rPr lang="ru-RU" sz="2200" dirty="0"/>
              <a:t> повышение квалификации, самообразование  и т.д. 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50179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Заголовок 1"/>
          <p:cNvSpPr>
            <a:spLocks noGrp="1"/>
          </p:cNvSpPr>
          <p:nvPr>
            <p:ph type="title"/>
          </p:nvPr>
        </p:nvSpPr>
        <p:spPr>
          <a:xfrm>
            <a:off x="7015368" y="39755"/>
            <a:ext cx="5166692" cy="2445027"/>
          </a:xfrm>
        </p:spPr>
        <p:txBody>
          <a:bodyPr anchor="t">
            <a:normAutofit/>
          </a:bodyPr>
          <a:lstStyle/>
          <a:p>
            <a:pPr algn="ctr">
              <a:lnSpc>
                <a:spcPts val="2600"/>
              </a:lnSpc>
            </a:pPr>
            <a:r>
              <a:rPr lang="ru-RU" sz="2300" b="1" dirty="0">
                <a:solidFill>
                  <a:srgbClr val="0070C0"/>
                </a:solidFill>
                <a:latin typeface="+mn-lt"/>
              </a:rPr>
              <a:t>Постановление Правительства РК «Об утверждении Типовых штатов работников государственных организаций образования и перечня должностей педагогических работников и приравненных к ним лиц» №77 регламентирует:</a:t>
            </a:r>
            <a:endParaRPr lang="ru-RU" altLang="ru-RU" sz="23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15368" y="2604051"/>
            <a:ext cx="4919870" cy="4018101"/>
          </a:xfrm>
        </p:spPr>
        <p:txBody>
          <a:bodyPr rtlCol="0">
            <a:normAutofit fontScale="92500"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kk-KZ" sz="2400" dirty="0"/>
              <a:t>При наполняемости классов более 25 человек, допускается дополнительно вводить ставку педагога-психолога из расчета 1 психолог на 300 учащихся. Для специальных классов в общеобразовательных школах вводится отдельная ставка педагога-психолога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kk-KZ" sz="2400" dirty="0"/>
              <a:t>Представлены данные по количеству ставок в лицеях, гимназиях, дошкольных организаций, ТИПО</a:t>
            </a:r>
            <a:endParaRPr lang="ru-RU" sz="2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9625" t="14667" r="24850" b="12133"/>
          <a:stretch/>
        </p:blipFill>
        <p:spPr>
          <a:xfrm>
            <a:off x="-15572" y="74590"/>
            <a:ext cx="7052475" cy="6378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0639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7370</TotalTime>
  <Words>1958</Words>
  <Application>Microsoft Office PowerPoint</Application>
  <PresentationFormat>Произвольный</PresentationFormat>
  <Paragraphs>521</Paragraphs>
  <Slides>35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НОРМАТИВНОЕ РЕГУЛИРОВАНИЕ ДЕЯТЕЛЬНОСТИ ПЕДАГОГА-ПСИХОЛОГА. ТРЕБОВАНИЯ К ВЕДЕНИЮ ДОКУМЕНТАЦИИ</vt:lpstr>
      <vt:lpstr>НОРМАТИВНЫЕ ДОКУМЕНТЫ</vt:lpstr>
      <vt:lpstr>ДРУГИЕ НОРМАТИВНЫЕ ДОКУМЕНТЫ,  РЕГЛАМЕНТИРУЮЩИЕ ДЕЯТЕЛЬНОСТЬ ПЕДАГОГОВ-ПСИХОЛОГОВ:</vt:lpstr>
      <vt:lpstr>ЛОКАЛЬНЫЕ НОРМАТИВНЫЕ АКТЫ И ИНСТРУКЦИИ РЕГЛАМЕНТИРУЮТ</vt:lpstr>
      <vt:lpstr>Закон РК «Об образовании» регламентирует:</vt:lpstr>
      <vt:lpstr>Закон РК «О статусе педагога» регламентирует:</vt:lpstr>
      <vt:lpstr>Трудовой кодекс Республики Казахстан регламентирует:</vt:lpstr>
      <vt:lpstr>Приказ МОН РК «Об утверждении Перечня должностей педагогов» от 15.04.2020 года № 145 регламентирует</vt:lpstr>
      <vt:lpstr>Постановление Правительства РК «Об утверждении Типовых штатов работников государственных организаций образования и перечня должностей педагогических работников и приравненных к ним лиц» №77 регламентирует:</vt:lpstr>
      <vt:lpstr>Приказ МОН РК «Об утверждении Типовых квалификационных характеристик должностей педагогических работников и приравненных к ним лиц» № 338 регламентирует: </vt:lpstr>
      <vt:lpstr>Приказ и.о. Министра образования и науки РК «Об утверждении Правил проведения и условий аттестации гражданских служащих в сфере образования и науки, а также Правил проведения и условий аттестации педагогических работников и приравненных к ним лиц, занимающих должности в организациях образования, реализующих образовательные учебные программы дошкольного, начального, основного среднего, общего среднего, технического и профессионального, послесреднего образования» РЕГЛАМЕНТИРУЮТ:</vt:lpstr>
      <vt:lpstr>Требования к получению категории</vt:lpstr>
      <vt:lpstr>Правила деятельности психологической службы в организациях среднего образования регламентируют</vt:lpstr>
      <vt:lpstr>Разрабатываются в регионах. В соответствии с Законом РК  «Об образовании» передано в компетенцию местных исполнительных органов (ст.4, 6).  </vt:lpstr>
      <vt:lpstr>Цели и задачи Психологической службы  в организациях  среднего образования </vt:lpstr>
      <vt:lpstr>ДОКУМЕНТАЦИЯ ПСИХОЛОГИЧЕСКОЙ СЛУЖБЫ ВКЛЮЧАЕТ:</vt:lpstr>
      <vt:lpstr>ТРЕБОВАНИЯ К ДОКУМЕНТАЦИИ ПЕДАГОГА-ПСИХОЛОГА</vt:lpstr>
      <vt:lpstr>Презентация PowerPoint</vt:lpstr>
      <vt:lpstr>Презентация PowerPoint</vt:lpstr>
      <vt:lpstr>Вариант рабочего графика в соответствии с 40-часовой рабочей недели, с учетом перерыва на обед (не менее 30 минут) </vt:lpstr>
      <vt:lpstr>ТРЕБОВАНИЯ К АВТОРСКИМ ПРОГРАММАМ:</vt:lpstr>
      <vt:lpstr>Презентация PowerPoint</vt:lpstr>
      <vt:lpstr>Методические разработки психологических занятий, тренингов и других форм психологической работы</vt:lpstr>
      <vt:lpstr>Перечень и банк данных психодиагностических методик</vt:lpstr>
      <vt:lpstr>Индивидуальные карты психологического развития обучающихся. Групповые психологические портреты</vt:lpstr>
      <vt:lpstr>Результаты психологического обследования, заключения и рекомендации</vt:lpstr>
      <vt:lpstr>ПСИХОЛОГИЧЕСКИЙ АНАЛИЗ УРОКА </vt:lpstr>
      <vt:lpstr>ДОПОЛНИТЕЛЬНЫЕ ФОРМЫ ОБСЛЕДОВАНИЯ И ПРЕДСТАВЛЕНИЯ ДОКУМЕНТАЦИИ</vt:lpstr>
      <vt:lpstr>Журнал регистрации учета групповой  работы  Психологической службы </vt:lpstr>
      <vt:lpstr>Журнал консультаций педагога-психолога</vt:lpstr>
      <vt:lpstr>Аналитические отчеты о деятельности  Психологической службы за год (квартал, полугодие)</vt:lpstr>
      <vt:lpstr>Таблица количественных показателей по итогам года</vt:lpstr>
      <vt:lpstr>МОНИТОРИНГ КОЛИЧЕСТВЕННЫХ ПОКАЗАТЕЛЕЙ ДЕЯТЕЛЬНОСТИ ПСИХОЛОГИЧЕСКОЙ СЛУЖБЫ (по каждому направлению отдельно)</vt:lpstr>
      <vt:lpstr>ПРИМЕРНЫЙ ПЕРЕЧЕНЬ ДОПОЛНИТЕЛЬНОЙ ДОКУМЕНТАЦИИ ПСИХОЛОГИЧЕСКОЙ СЛУЖБЫ</vt:lpstr>
      <vt:lpstr>Вопросы и обсуждения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Тревога≠ страх, стресс</dc:title>
  <dc:creator>Пользователь</dc:creator>
  <cp:lastModifiedBy>user</cp:lastModifiedBy>
  <cp:revision>199</cp:revision>
  <cp:lastPrinted>2020-09-24T05:37:58Z</cp:lastPrinted>
  <dcterms:created xsi:type="dcterms:W3CDTF">2020-06-01T02:18:42Z</dcterms:created>
  <dcterms:modified xsi:type="dcterms:W3CDTF">2020-12-05T09:14:13Z</dcterms:modified>
</cp:coreProperties>
</file>