
<file path=[Content_Types].xml><?xml version="1.0" encoding="utf-8"?>
<Types xmlns="http://schemas.openxmlformats.org/package/2006/content-types">
  <Default Extension="docx" ContentType="application/vnd.openxmlformats-officedocument.wordprocessingml.document"/>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6"/>
  </p:notesMasterIdLst>
  <p:sldIdLst>
    <p:sldId id="256" r:id="rId2"/>
    <p:sldId id="258" r:id="rId3"/>
    <p:sldId id="287" r:id="rId4"/>
    <p:sldId id="261" r:id="rId5"/>
    <p:sldId id="300" r:id="rId6"/>
    <p:sldId id="281" r:id="rId7"/>
    <p:sldId id="297" r:id="rId8"/>
    <p:sldId id="305" r:id="rId9"/>
    <p:sldId id="306" r:id="rId10"/>
    <p:sldId id="301" r:id="rId11"/>
    <p:sldId id="302" r:id="rId12"/>
    <p:sldId id="303" r:id="rId13"/>
    <p:sldId id="272" r:id="rId14"/>
    <p:sldId id="284" r:id="rId15"/>
    <p:sldId id="285" r:id="rId16"/>
    <p:sldId id="264" r:id="rId17"/>
    <p:sldId id="274" r:id="rId18"/>
    <p:sldId id="265" r:id="rId19"/>
    <p:sldId id="277" r:id="rId20"/>
    <p:sldId id="309" r:id="rId21"/>
    <p:sldId id="311" r:id="rId22"/>
    <p:sldId id="312" r:id="rId23"/>
    <p:sldId id="304" r:id="rId24"/>
    <p:sldId id="290" r:id="rId2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2286"/>
    <a:srgbClr val="D60093"/>
    <a:srgbClr val="FF0066"/>
    <a:srgbClr val="FF3399"/>
    <a:srgbClr val="B3E3E9"/>
    <a:srgbClr val="9DE3ED"/>
    <a:srgbClr val="CCCCFF"/>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06" autoAdjust="0"/>
    <p:restoredTop sz="68090" autoAdjust="0"/>
  </p:normalViewPr>
  <p:slideViewPr>
    <p:cSldViewPr snapToGrid="0">
      <p:cViewPr varScale="1">
        <p:scale>
          <a:sx n="55" d="100"/>
          <a:sy n="55" d="100"/>
        </p:scale>
        <p:origin x="1910" y="38"/>
      </p:cViewPr>
      <p:guideLst>
        <p:guide orient="horz" pos="2160"/>
        <p:guide pos="3840"/>
      </p:guideLst>
    </p:cSldViewPr>
  </p:slideViewPr>
  <p:notesTextViewPr>
    <p:cViewPr>
      <p:scale>
        <a:sx n="1" d="1"/>
        <a:sy n="1" d="1"/>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2CE043-B51D-498A-A796-9C0C4E8AD71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ru-RU"/>
        </a:p>
      </dgm:t>
    </dgm:pt>
    <dgm:pt modelId="{7BB03024-4273-4A93-8494-536AA5E262BB}">
      <dgm:prSet phldrT="[Текст]" custT="1"/>
      <dgm:spPr/>
      <dgm:t>
        <a:bodyPr/>
        <a:lstStyle/>
        <a:p>
          <a:r>
            <a:rPr lang="ru-RU" sz="2800" b="1" kern="1200" dirty="0">
              <a:latin typeface="Arial Narrow" panose="020B0606020202030204" pitchFamily="34" charset="0"/>
              <a:ea typeface="+mn-ea"/>
              <a:cs typeface="+mn-cs"/>
            </a:rPr>
            <a:t>Физические</a:t>
          </a:r>
        </a:p>
      </dgm:t>
    </dgm:pt>
    <dgm:pt modelId="{973B446C-1020-4814-9654-BBBA88BC3C46}" type="parTrans" cxnId="{8E8E0C68-13EB-4E45-BD0C-1BE685FB4B3C}">
      <dgm:prSet/>
      <dgm:spPr/>
      <dgm:t>
        <a:bodyPr/>
        <a:lstStyle/>
        <a:p>
          <a:endParaRPr lang="ru-RU" sz="2000"/>
        </a:p>
      </dgm:t>
    </dgm:pt>
    <dgm:pt modelId="{A46203DE-2869-4902-9059-8C93B4DE5793}" type="sibTrans" cxnId="{8E8E0C68-13EB-4E45-BD0C-1BE685FB4B3C}">
      <dgm:prSet/>
      <dgm:spPr/>
      <dgm:t>
        <a:bodyPr/>
        <a:lstStyle/>
        <a:p>
          <a:endParaRPr lang="ru-RU" sz="2000"/>
        </a:p>
      </dgm:t>
    </dgm:pt>
    <dgm:pt modelId="{1668AFC5-9434-4A81-A51E-EE3B3849B34F}">
      <dgm:prSet phldrT="[Текст]" custT="1"/>
      <dgm:spPr>
        <a:solidFill>
          <a:srgbClr val="00B0F0">
            <a:alpha val="90000"/>
          </a:srgbClr>
        </a:solidFill>
      </dgm:spPr>
      <dgm:t>
        <a:bodyPr/>
        <a:lstStyle/>
        <a:p>
          <a:pPr marL="0" indent="0">
            <a:lnSpc>
              <a:spcPct val="100000"/>
            </a:lnSpc>
            <a:spcAft>
              <a:spcPts val="0"/>
            </a:spcAft>
            <a:buFont typeface="Arial" panose="020B0604020202020204" pitchFamily="34" charset="0"/>
            <a:buChar char="•"/>
          </a:pPr>
          <a:r>
            <a:rPr lang="ru-RU" sz="2000" dirty="0">
              <a:latin typeface="Times New Roman" panose="02020603050405020304" pitchFamily="18" charset="0"/>
              <a:cs typeface="Times New Roman" panose="02020603050405020304" pitchFamily="18" charset="0"/>
            </a:rPr>
            <a:t> чувство усталости, истощения, головокружение, изменение веса;</a:t>
          </a:r>
        </a:p>
      </dgm:t>
    </dgm:pt>
    <dgm:pt modelId="{38668C9E-F437-4CE5-80E1-672CD757C396}" type="parTrans" cxnId="{EA6F3F70-3183-4055-874D-28FADAD095F2}">
      <dgm:prSet/>
      <dgm:spPr/>
      <dgm:t>
        <a:bodyPr/>
        <a:lstStyle/>
        <a:p>
          <a:endParaRPr lang="ru-RU" sz="2000"/>
        </a:p>
      </dgm:t>
    </dgm:pt>
    <dgm:pt modelId="{EC770F20-FDAE-4E6E-B87F-75E43C0EA62B}" type="sibTrans" cxnId="{EA6F3F70-3183-4055-874D-28FADAD095F2}">
      <dgm:prSet/>
      <dgm:spPr/>
      <dgm:t>
        <a:bodyPr/>
        <a:lstStyle/>
        <a:p>
          <a:endParaRPr lang="ru-RU" sz="2000"/>
        </a:p>
      </dgm:t>
    </dgm:pt>
    <dgm:pt modelId="{F5C13635-AF0A-46B6-8F31-4D0E2D459904}">
      <dgm:prSet phldrT="[Текст]" custT="1"/>
      <dgm:spPr>
        <a:solidFill>
          <a:schemeClr val="accent4">
            <a:lumMod val="75000"/>
          </a:schemeClr>
        </a:solidFill>
      </dgm:spPr>
      <dgm:t>
        <a:bodyPr/>
        <a:lstStyle/>
        <a:p>
          <a:r>
            <a:rPr lang="ru-RU" sz="2800" b="1" dirty="0">
              <a:latin typeface="Arial Narrow" panose="020B0606020202030204" pitchFamily="34" charset="0"/>
            </a:rPr>
            <a:t>Эмоциональные</a:t>
          </a:r>
          <a:endParaRPr lang="ru-RU" sz="3600" b="1" dirty="0">
            <a:latin typeface="Arial Narrow" panose="020B0606020202030204" pitchFamily="34" charset="0"/>
          </a:endParaRPr>
        </a:p>
      </dgm:t>
    </dgm:pt>
    <dgm:pt modelId="{46FA83A7-80BD-46FE-A4C9-A8CD89E8A834}" type="parTrans" cxnId="{BAFC99A4-6E74-45D5-9F57-40E8B2194365}">
      <dgm:prSet/>
      <dgm:spPr/>
      <dgm:t>
        <a:bodyPr/>
        <a:lstStyle/>
        <a:p>
          <a:endParaRPr lang="ru-RU" sz="2000"/>
        </a:p>
      </dgm:t>
    </dgm:pt>
    <dgm:pt modelId="{6D579406-7C2E-426B-A6CD-6482D2EA79D5}" type="sibTrans" cxnId="{BAFC99A4-6E74-45D5-9F57-40E8B2194365}">
      <dgm:prSet/>
      <dgm:spPr/>
      <dgm:t>
        <a:bodyPr/>
        <a:lstStyle/>
        <a:p>
          <a:endParaRPr lang="ru-RU" sz="2000"/>
        </a:p>
      </dgm:t>
    </dgm:pt>
    <dgm:pt modelId="{C77E8295-D5F8-48E8-8EC3-88174C1FA2C1}">
      <dgm:prSet phldrT="[Текст]" custT="1"/>
      <dgm:spPr>
        <a:solidFill>
          <a:schemeClr val="accent4">
            <a:lumMod val="60000"/>
            <a:lumOff val="40000"/>
            <a:alpha val="90000"/>
          </a:schemeClr>
        </a:solidFill>
      </dgm:spPr>
      <dgm:t>
        <a:bodyPr/>
        <a:lstStyle/>
        <a:p>
          <a:pPr marL="0" lvl="1" indent="0" algn="l" defTabSz="800100">
            <a:lnSpc>
              <a:spcPct val="100000"/>
            </a:lnSpc>
            <a:spcBef>
              <a:spcPct val="0"/>
            </a:spcBef>
            <a:spcAft>
              <a:spcPts val="0"/>
            </a:spcAft>
            <a:buChar char="•"/>
          </a:pPr>
          <a:r>
            <a:rPr lang="en-US" sz="2000" kern="1200" dirty="0">
              <a:latin typeface="Times New Roman" panose="02020603050405020304" pitchFamily="18" charset="0"/>
              <a:ea typeface="+mn-ea"/>
              <a:cs typeface="Times New Roman" panose="02020603050405020304" pitchFamily="18" charset="0"/>
            </a:rPr>
            <a:t> </a:t>
          </a:r>
          <a:r>
            <a:rPr lang="ru-RU" sz="2000" kern="1200" dirty="0">
              <a:latin typeface="Times New Roman" panose="02020603050405020304" pitchFamily="18" charset="0"/>
              <a:ea typeface="+mn-ea"/>
              <a:cs typeface="Times New Roman" panose="02020603050405020304" pitchFamily="18" charset="0"/>
            </a:rPr>
            <a:t>чувство неудачи и неуверенность в себе, безразличие, изнеможение и усталость;</a:t>
          </a:r>
        </a:p>
      </dgm:t>
    </dgm:pt>
    <dgm:pt modelId="{7F3FBCD8-772F-434B-8D02-3426547A2467}" type="parTrans" cxnId="{5A840D31-643E-49F1-8B29-DBFAE44E8CB1}">
      <dgm:prSet/>
      <dgm:spPr/>
      <dgm:t>
        <a:bodyPr/>
        <a:lstStyle/>
        <a:p>
          <a:endParaRPr lang="ru-RU" sz="2000"/>
        </a:p>
      </dgm:t>
    </dgm:pt>
    <dgm:pt modelId="{1BB2FE80-A420-4451-BE95-DE3EFB531D23}" type="sibTrans" cxnId="{5A840D31-643E-49F1-8B29-DBFAE44E8CB1}">
      <dgm:prSet/>
      <dgm:spPr/>
      <dgm:t>
        <a:bodyPr/>
        <a:lstStyle/>
        <a:p>
          <a:endParaRPr lang="ru-RU" sz="2000"/>
        </a:p>
      </dgm:t>
    </dgm:pt>
    <dgm:pt modelId="{FF0ED0D5-C243-4AFE-9800-0C9BD3070E7F}">
      <dgm:prSet phldrT="[Текст]" custT="1"/>
      <dgm:spPr>
        <a:solidFill>
          <a:schemeClr val="accent6">
            <a:lumMod val="75000"/>
          </a:schemeClr>
        </a:solidFill>
      </dgm:spPr>
      <dgm:t>
        <a:bodyPr/>
        <a:lstStyle/>
        <a:p>
          <a:pPr marL="0" lvl="0" indent="0" algn="ctr" defTabSz="1244600">
            <a:lnSpc>
              <a:spcPct val="90000"/>
            </a:lnSpc>
            <a:spcBef>
              <a:spcPct val="0"/>
            </a:spcBef>
            <a:spcAft>
              <a:spcPct val="35000"/>
            </a:spcAft>
            <a:buNone/>
          </a:pPr>
          <a:r>
            <a:rPr lang="ru-RU" sz="2800" b="1" kern="1200" dirty="0">
              <a:latin typeface="Arial Narrow" panose="020B0606020202030204" pitchFamily="34" charset="0"/>
              <a:ea typeface="+mn-ea"/>
              <a:cs typeface="+mn-cs"/>
            </a:rPr>
            <a:t>Поведенческие</a:t>
          </a:r>
        </a:p>
      </dgm:t>
    </dgm:pt>
    <dgm:pt modelId="{16C1FC6D-71FA-4990-A5B0-73E82BDE6757}" type="parTrans" cxnId="{FFED3986-AD90-41C3-A10E-08A480EF17BB}">
      <dgm:prSet/>
      <dgm:spPr/>
      <dgm:t>
        <a:bodyPr/>
        <a:lstStyle/>
        <a:p>
          <a:endParaRPr lang="ru-RU" sz="2000"/>
        </a:p>
      </dgm:t>
    </dgm:pt>
    <dgm:pt modelId="{1F67BDA2-10E5-4FB5-8DD8-A46714E6745B}" type="sibTrans" cxnId="{FFED3986-AD90-41C3-A10E-08A480EF17BB}">
      <dgm:prSet/>
      <dgm:spPr/>
      <dgm:t>
        <a:bodyPr/>
        <a:lstStyle/>
        <a:p>
          <a:endParaRPr lang="ru-RU" sz="2000"/>
        </a:p>
      </dgm:t>
    </dgm:pt>
    <dgm:pt modelId="{255DA8A4-859D-4BD9-A203-5962FBE1F1CB}">
      <dgm:prSet phldrT="[Текст]" custT="1"/>
      <dgm:spPr>
        <a:solidFill>
          <a:schemeClr val="accent6">
            <a:lumMod val="60000"/>
            <a:lumOff val="40000"/>
            <a:alpha val="90000"/>
          </a:schemeClr>
        </a:solidFill>
      </dgm:spPr>
      <dgm:t>
        <a:bodyPr/>
        <a:lstStyle/>
        <a:p>
          <a:pPr marL="171450" lvl="1" indent="-171450" algn="l" defTabSz="800100">
            <a:lnSpc>
              <a:spcPct val="90000"/>
            </a:lnSpc>
            <a:spcBef>
              <a:spcPct val="0"/>
            </a:spcBef>
            <a:spcAft>
              <a:spcPct val="15000"/>
            </a:spcAft>
            <a:buChar char="•"/>
          </a:pPr>
          <a:r>
            <a:rPr lang="ru-RU" sz="2000" kern="1200" dirty="0">
              <a:latin typeface="Times New Roman" panose="02020603050405020304" pitchFamily="18" charset="0"/>
              <a:ea typeface="+mn-ea"/>
              <a:cs typeface="Times New Roman" panose="02020603050405020304" pitchFamily="18" charset="0"/>
            </a:rPr>
            <a:t>уход от ответственности, импульсивное эмоциональное поведение;</a:t>
          </a:r>
        </a:p>
      </dgm:t>
    </dgm:pt>
    <dgm:pt modelId="{6CDC7E7A-2FE8-405D-87B0-4D84F7CA3B40}" type="parTrans" cxnId="{601EA60B-C5D3-466E-B3EF-0071D01BC846}">
      <dgm:prSet/>
      <dgm:spPr/>
      <dgm:t>
        <a:bodyPr/>
        <a:lstStyle/>
        <a:p>
          <a:endParaRPr lang="ru-RU" sz="2000"/>
        </a:p>
      </dgm:t>
    </dgm:pt>
    <dgm:pt modelId="{BA1D7A6E-2CDA-407A-9749-ECA29271FF3F}" type="sibTrans" cxnId="{601EA60B-C5D3-466E-B3EF-0071D01BC846}">
      <dgm:prSet/>
      <dgm:spPr/>
      <dgm:t>
        <a:bodyPr/>
        <a:lstStyle/>
        <a:p>
          <a:endParaRPr lang="ru-RU" sz="2000"/>
        </a:p>
      </dgm:t>
    </dgm:pt>
    <dgm:pt modelId="{6DB743F8-629A-4AEF-95D1-FA89D1D0D4F5}">
      <dgm:prSet custT="1"/>
      <dgm:spPr>
        <a:solidFill>
          <a:srgbClr val="00B0F0">
            <a:alpha val="90000"/>
          </a:srgbClr>
        </a:solidFill>
      </dgm:spPr>
      <dgm:t>
        <a:bodyPr/>
        <a:lstStyle/>
        <a:p>
          <a:pPr marL="0" indent="0">
            <a:lnSpc>
              <a:spcPct val="100000"/>
            </a:lnSpc>
            <a:spcAft>
              <a:spcPts val="0"/>
            </a:spcAft>
            <a:buFont typeface="Arial" panose="020B0604020202020204" pitchFamily="34" charset="0"/>
            <a:buChar char="•"/>
          </a:pPr>
          <a:r>
            <a:rPr lang="ru-RU" sz="2000" dirty="0">
              <a:latin typeface="Times New Roman" panose="02020603050405020304" pitchFamily="18" charset="0"/>
              <a:cs typeface="Times New Roman" panose="02020603050405020304" pitchFamily="18" charset="0"/>
            </a:rPr>
            <a:t> снижение иммунитета, плохое самочувствие, чрезмерная потливость, дрожь;</a:t>
          </a:r>
        </a:p>
      </dgm:t>
    </dgm:pt>
    <dgm:pt modelId="{A9030E0D-E1F6-4222-B452-F371456395B7}" type="parTrans" cxnId="{82CBB57F-DEFC-481B-BFE4-4228B3F0BC50}">
      <dgm:prSet/>
      <dgm:spPr/>
      <dgm:t>
        <a:bodyPr/>
        <a:lstStyle/>
        <a:p>
          <a:endParaRPr lang="ru-RU" sz="2000"/>
        </a:p>
      </dgm:t>
    </dgm:pt>
    <dgm:pt modelId="{64366278-3E9E-4006-962A-EBEB3C1C6FF7}" type="sibTrans" cxnId="{82CBB57F-DEFC-481B-BFE4-4228B3F0BC50}">
      <dgm:prSet/>
      <dgm:spPr/>
      <dgm:t>
        <a:bodyPr/>
        <a:lstStyle/>
        <a:p>
          <a:endParaRPr lang="ru-RU" sz="2000"/>
        </a:p>
      </dgm:t>
    </dgm:pt>
    <dgm:pt modelId="{813296DF-2457-4501-8F6E-7C3794018647}">
      <dgm:prSet custT="1"/>
      <dgm:spPr>
        <a:solidFill>
          <a:srgbClr val="00B0F0">
            <a:alpha val="90000"/>
          </a:srgbClr>
        </a:solidFill>
      </dgm:spPr>
      <dgm:t>
        <a:bodyPr/>
        <a:lstStyle/>
        <a:p>
          <a:pPr marL="0" indent="0">
            <a:lnSpc>
              <a:spcPct val="100000"/>
            </a:lnSpc>
            <a:spcAft>
              <a:spcPts val="0"/>
            </a:spcAft>
            <a:buFont typeface="Arial" panose="020B0604020202020204" pitchFamily="34" charset="0"/>
            <a:buChar char="•"/>
          </a:pPr>
          <a:r>
            <a:rPr lang="ru-RU" sz="2000" dirty="0">
              <a:latin typeface="Times New Roman" panose="02020603050405020304" pitchFamily="18" charset="0"/>
              <a:cs typeface="Times New Roman" panose="02020603050405020304" pitchFamily="18" charset="0"/>
            </a:rPr>
            <a:t> проблемы с аппетитом и сном, болезни сердечно-сосудистой системы.</a:t>
          </a:r>
        </a:p>
      </dgm:t>
    </dgm:pt>
    <dgm:pt modelId="{FC23FA51-1CBA-4D61-BD8A-0E2843DAFB87}" type="parTrans" cxnId="{4C399C7E-FB1D-4815-8C72-71EFD9C2C978}">
      <dgm:prSet/>
      <dgm:spPr/>
      <dgm:t>
        <a:bodyPr/>
        <a:lstStyle/>
        <a:p>
          <a:endParaRPr lang="ru-RU" sz="2000"/>
        </a:p>
      </dgm:t>
    </dgm:pt>
    <dgm:pt modelId="{5F4CC4BB-244A-42E5-A288-86336C412FFB}" type="sibTrans" cxnId="{4C399C7E-FB1D-4815-8C72-71EFD9C2C978}">
      <dgm:prSet/>
      <dgm:spPr/>
      <dgm:t>
        <a:bodyPr/>
        <a:lstStyle/>
        <a:p>
          <a:endParaRPr lang="ru-RU" sz="2000"/>
        </a:p>
      </dgm:t>
    </dgm:pt>
    <dgm:pt modelId="{07198B98-F244-4F4C-A610-98043E55AE25}">
      <dgm:prSet custT="1"/>
      <dgm:spPr>
        <a:solidFill>
          <a:schemeClr val="accent4">
            <a:lumMod val="60000"/>
            <a:lumOff val="40000"/>
            <a:alpha val="90000"/>
          </a:schemeClr>
        </a:solidFill>
      </dgm:spPr>
      <dgm:t>
        <a:bodyPr/>
        <a:lstStyle/>
        <a:p>
          <a:pPr marL="0" lvl="1" indent="0" algn="l" defTabSz="800100">
            <a:lnSpc>
              <a:spcPct val="100000"/>
            </a:lnSpc>
            <a:spcBef>
              <a:spcPct val="0"/>
            </a:spcBef>
            <a:spcAft>
              <a:spcPts val="0"/>
            </a:spcAft>
            <a:buChar char="•"/>
          </a:pPr>
          <a:r>
            <a:rPr lang="en-US" sz="2000" kern="1200" dirty="0">
              <a:latin typeface="Times New Roman" panose="02020603050405020304" pitchFamily="18" charset="0"/>
              <a:ea typeface="+mn-ea"/>
              <a:cs typeface="Times New Roman" panose="02020603050405020304" pitchFamily="18" charset="0"/>
            </a:rPr>
            <a:t> </a:t>
          </a:r>
          <a:r>
            <a:rPr lang="ru-RU" sz="2000" kern="1200" dirty="0">
              <a:latin typeface="Times New Roman" panose="02020603050405020304" pitchFamily="18" charset="0"/>
              <a:ea typeface="+mn-ea"/>
              <a:cs typeface="Times New Roman" panose="02020603050405020304" pitchFamily="18" charset="0"/>
            </a:rPr>
            <a:t>чувство беспомощности и безнадежности, эмоциональное истощение, потеря идеалов и надежд, истерика;</a:t>
          </a:r>
        </a:p>
      </dgm:t>
    </dgm:pt>
    <dgm:pt modelId="{C3A440BB-9BEE-441C-8BFB-7EEA4A687542}" type="parTrans" cxnId="{09D5CF9E-3C8C-4E78-AF84-3047FD4610E0}">
      <dgm:prSet/>
      <dgm:spPr/>
      <dgm:t>
        <a:bodyPr/>
        <a:lstStyle/>
        <a:p>
          <a:endParaRPr lang="ru-RU" sz="2000"/>
        </a:p>
      </dgm:t>
    </dgm:pt>
    <dgm:pt modelId="{C1A5E172-07C4-453F-8A77-7DDAD7EB6B35}" type="sibTrans" cxnId="{09D5CF9E-3C8C-4E78-AF84-3047FD4610E0}">
      <dgm:prSet/>
      <dgm:spPr/>
      <dgm:t>
        <a:bodyPr/>
        <a:lstStyle/>
        <a:p>
          <a:endParaRPr lang="ru-RU" sz="2000"/>
        </a:p>
      </dgm:t>
    </dgm:pt>
    <dgm:pt modelId="{F4E4BA0A-D687-4852-8C89-8E11C8CF4E86}">
      <dgm:prSet custT="1"/>
      <dgm:spPr>
        <a:solidFill>
          <a:schemeClr val="accent4">
            <a:lumMod val="60000"/>
            <a:lumOff val="40000"/>
            <a:alpha val="90000"/>
          </a:schemeClr>
        </a:solidFill>
      </dgm:spPr>
      <dgm:t>
        <a:bodyPr/>
        <a:lstStyle/>
        <a:p>
          <a:pPr marL="0" lvl="1" indent="0" algn="l" defTabSz="800100">
            <a:lnSpc>
              <a:spcPct val="100000"/>
            </a:lnSpc>
            <a:spcBef>
              <a:spcPct val="0"/>
            </a:spcBef>
            <a:spcAft>
              <a:spcPts val="0"/>
            </a:spcAft>
            <a:buChar char="•"/>
          </a:pPr>
          <a:r>
            <a:rPr lang="en-US" sz="2000" kern="1200" dirty="0">
              <a:latin typeface="Times New Roman" panose="02020603050405020304" pitchFamily="18" charset="0"/>
              <a:ea typeface="+mn-ea"/>
              <a:cs typeface="Times New Roman" panose="02020603050405020304" pitchFamily="18" charset="0"/>
            </a:rPr>
            <a:t> </a:t>
          </a:r>
          <a:r>
            <a:rPr lang="ru-RU" sz="2000" kern="1200" dirty="0">
              <a:latin typeface="Times New Roman" panose="02020603050405020304" pitchFamily="18" charset="0"/>
              <a:ea typeface="+mn-ea"/>
              <a:cs typeface="Times New Roman" panose="02020603050405020304" pitchFamily="18" charset="0"/>
            </a:rPr>
            <a:t>отрешенность, чувство одиночества, депрессия и чувство вины;</a:t>
          </a:r>
        </a:p>
      </dgm:t>
    </dgm:pt>
    <dgm:pt modelId="{6B82744A-E0D2-4AA2-A22E-11C580F04EA3}" type="parTrans" cxnId="{7A051304-1609-4B63-95D7-9AA59BBC1E5F}">
      <dgm:prSet/>
      <dgm:spPr/>
      <dgm:t>
        <a:bodyPr/>
        <a:lstStyle/>
        <a:p>
          <a:endParaRPr lang="ru-RU" sz="2000"/>
        </a:p>
      </dgm:t>
    </dgm:pt>
    <dgm:pt modelId="{133A1A6D-DF51-4FBD-85D8-9648200F0FE7}" type="sibTrans" cxnId="{7A051304-1609-4B63-95D7-9AA59BBC1E5F}">
      <dgm:prSet/>
      <dgm:spPr/>
      <dgm:t>
        <a:bodyPr/>
        <a:lstStyle/>
        <a:p>
          <a:endParaRPr lang="ru-RU" sz="2000"/>
        </a:p>
      </dgm:t>
    </dgm:pt>
    <dgm:pt modelId="{E46471DB-D55D-4933-86C6-FC6F9A6564C1}">
      <dgm:prSet custT="1"/>
      <dgm:spPr>
        <a:solidFill>
          <a:schemeClr val="accent4">
            <a:lumMod val="60000"/>
            <a:lumOff val="40000"/>
            <a:alpha val="90000"/>
          </a:schemeClr>
        </a:solidFill>
      </dgm:spPr>
      <dgm:t>
        <a:bodyPr/>
        <a:lstStyle/>
        <a:p>
          <a:pPr marL="0" lvl="1" indent="0" algn="l" defTabSz="800100">
            <a:lnSpc>
              <a:spcPct val="100000"/>
            </a:lnSpc>
            <a:spcBef>
              <a:spcPct val="0"/>
            </a:spcBef>
            <a:spcAft>
              <a:spcPts val="0"/>
            </a:spcAft>
            <a:buChar char="•"/>
          </a:pPr>
          <a:r>
            <a:rPr lang="en-US" sz="2000" kern="1200" dirty="0">
              <a:latin typeface="Times New Roman" panose="02020603050405020304" pitchFamily="18" charset="0"/>
              <a:ea typeface="+mn-ea"/>
              <a:cs typeface="Times New Roman" panose="02020603050405020304" pitchFamily="18" charset="0"/>
            </a:rPr>
            <a:t> </a:t>
          </a:r>
          <a:r>
            <a:rPr lang="ru-RU" sz="2000" kern="1200" dirty="0">
              <a:latin typeface="Times New Roman" panose="02020603050405020304" pitchFamily="18" charset="0"/>
              <a:ea typeface="+mn-ea"/>
              <a:cs typeface="Times New Roman" panose="02020603050405020304" pitchFamily="18" charset="0"/>
            </a:rPr>
            <a:t>снижение удовлетворения и чувства выполненного долга, душевные страдания;</a:t>
          </a:r>
        </a:p>
      </dgm:t>
    </dgm:pt>
    <dgm:pt modelId="{5E33FC0A-6DFC-44DF-867F-8FA02E877802}" type="parTrans" cxnId="{8612A0DD-377F-4BFB-8835-A6DD3E1DAF81}">
      <dgm:prSet/>
      <dgm:spPr/>
      <dgm:t>
        <a:bodyPr/>
        <a:lstStyle/>
        <a:p>
          <a:endParaRPr lang="ru-RU" sz="2000"/>
        </a:p>
      </dgm:t>
    </dgm:pt>
    <dgm:pt modelId="{B0DC0DE7-4A5B-4CD3-A3AC-A6C87220B532}" type="sibTrans" cxnId="{8612A0DD-377F-4BFB-8835-A6DD3E1DAF81}">
      <dgm:prSet/>
      <dgm:spPr/>
      <dgm:t>
        <a:bodyPr/>
        <a:lstStyle/>
        <a:p>
          <a:endParaRPr lang="ru-RU" sz="2000"/>
        </a:p>
      </dgm:t>
    </dgm:pt>
    <dgm:pt modelId="{D6A8C633-963F-4A6F-AFD0-B58AF9D2DF3A}">
      <dgm:prSet custT="1"/>
      <dgm:spPr>
        <a:solidFill>
          <a:schemeClr val="accent4">
            <a:lumMod val="60000"/>
            <a:lumOff val="40000"/>
            <a:alpha val="90000"/>
          </a:schemeClr>
        </a:solidFill>
      </dgm:spPr>
      <dgm:t>
        <a:bodyPr/>
        <a:lstStyle/>
        <a:p>
          <a:pPr marL="0" lvl="1" indent="0" algn="l" defTabSz="800100">
            <a:lnSpc>
              <a:spcPct val="100000"/>
            </a:lnSpc>
            <a:spcBef>
              <a:spcPct val="0"/>
            </a:spcBef>
            <a:spcAft>
              <a:spcPts val="0"/>
            </a:spcAft>
            <a:buChar char="•"/>
          </a:pPr>
          <a:r>
            <a:rPr lang="en-US" sz="2000" kern="1200" dirty="0">
              <a:latin typeface="Times New Roman" panose="02020603050405020304" pitchFamily="18" charset="0"/>
              <a:ea typeface="+mn-ea"/>
              <a:cs typeface="Times New Roman" panose="02020603050405020304" pitchFamily="18" charset="0"/>
            </a:rPr>
            <a:t> </a:t>
          </a:r>
          <a:r>
            <a:rPr lang="ru-RU" sz="2000" kern="1200" dirty="0">
              <a:latin typeface="Times New Roman" panose="02020603050405020304" pitchFamily="18" charset="0"/>
              <a:ea typeface="+mn-ea"/>
              <a:cs typeface="Times New Roman" panose="02020603050405020304" pitchFamily="18" charset="0"/>
            </a:rPr>
            <a:t>потеря мотивации и профессиональных перспектив, негативное восприятие своей профессиональной подготовки.</a:t>
          </a:r>
        </a:p>
      </dgm:t>
    </dgm:pt>
    <dgm:pt modelId="{7370D30F-126C-43DB-8DC3-CA3B6C986F90}" type="parTrans" cxnId="{0F25760B-5D3F-45AE-B0E6-1EC5A14A53DD}">
      <dgm:prSet/>
      <dgm:spPr/>
      <dgm:t>
        <a:bodyPr/>
        <a:lstStyle/>
        <a:p>
          <a:endParaRPr lang="ru-RU" sz="2000"/>
        </a:p>
      </dgm:t>
    </dgm:pt>
    <dgm:pt modelId="{49F7DD87-F430-44C2-A84F-4DB2337ABC84}" type="sibTrans" cxnId="{0F25760B-5D3F-45AE-B0E6-1EC5A14A53DD}">
      <dgm:prSet/>
      <dgm:spPr/>
      <dgm:t>
        <a:bodyPr/>
        <a:lstStyle/>
        <a:p>
          <a:endParaRPr lang="ru-RU" sz="2000"/>
        </a:p>
      </dgm:t>
    </dgm:pt>
    <dgm:pt modelId="{D9DD3210-81FD-4697-89A2-7F12E3D24FB6}">
      <dgm:prSet custT="1"/>
      <dgm:spPr>
        <a:solidFill>
          <a:schemeClr val="accent6">
            <a:lumMod val="60000"/>
            <a:lumOff val="40000"/>
            <a:alpha val="90000"/>
          </a:schemeClr>
        </a:solidFill>
      </dgm:spPr>
      <dgm:t>
        <a:bodyPr/>
        <a:lstStyle/>
        <a:p>
          <a:pPr marL="171450" lvl="1" indent="-171450" algn="l" defTabSz="800100">
            <a:lnSpc>
              <a:spcPct val="90000"/>
            </a:lnSpc>
            <a:spcBef>
              <a:spcPct val="0"/>
            </a:spcBef>
            <a:spcAft>
              <a:spcPct val="15000"/>
            </a:spcAft>
            <a:buChar char="•"/>
          </a:pPr>
          <a:r>
            <a:rPr lang="ru-RU" sz="2000" kern="1200" dirty="0">
              <a:latin typeface="Times New Roman" panose="02020603050405020304" pitchFamily="18" charset="0"/>
              <a:ea typeface="+mn-ea"/>
              <a:cs typeface="Times New Roman" panose="02020603050405020304" pitchFamily="18" charset="0"/>
            </a:rPr>
            <a:t>социальная самоизоляция;</a:t>
          </a:r>
        </a:p>
      </dgm:t>
    </dgm:pt>
    <dgm:pt modelId="{4474ED68-E074-40A6-A7FD-E68F6C125FA5}" type="parTrans" cxnId="{EB6FAC71-6F4B-48D8-9B80-273DE69FABB7}">
      <dgm:prSet/>
      <dgm:spPr/>
      <dgm:t>
        <a:bodyPr/>
        <a:lstStyle/>
        <a:p>
          <a:endParaRPr lang="ru-RU" sz="2000"/>
        </a:p>
      </dgm:t>
    </dgm:pt>
    <dgm:pt modelId="{A6CC9B1D-8219-4994-B26F-F743B481F0F0}" type="sibTrans" cxnId="{EB6FAC71-6F4B-48D8-9B80-273DE69FABB7}">
      <dgm:prSet/>
      <dgm:spPr/>
      <dgm:t>
        <a:bodyPr/>
        <a:lstStyle/>
        <a:p>
          <a:endParaRPr lang="ru-RU" sz="2000"/>
        </a:p>
      </dgm:t>
    </dgm:pt>
    <dgm:pt modelId="{214A0D2C-D3EF-4815-AF17-BDBA498D5746}">
      <dgm:prSet custT="1"/>
      <dgm:spPr>
        <a:solidFill>
          <a:schemeClr val="accent6">
            <a:lumMod val="60000"/>
            <a:lumOff val="40000"/>
            <a:alpha val="90000"/>
          </a:schemeClr>
        </a:solidFill>
      </dgm:spPr>
      <dgm:t>
        <a:bodyPr/>
        <a:lstStyle/>
        <a:p>
          <a:pPr marL="171450" lvl="1" indent="-171450" algn="l" defTabSz="800100">
            <a:lnSpc>
              <a:spcPct val="90000"/>
            </a:lnSpc>
            <a:spcBef>
              <a:spcPct val="0"/>
            </a:spcBef>
            <a:spcAft>
              <a:spcPct val="15000"/>
            </a:spcAft>
            <a:buChar char="•"/>
          </a:pPr>
          <a:r>
            <a:rPr lang="ru-RU" sz="2000" kern="1200" dirty="0">
              <a:latin typeface="Times New Roman" panose="02020603050405020304" pitchFamily="18" charset="0"/>
              <a:ea typeface="+mn-ea"/>
              <a:cs typeface="Times New Roman" panose="02020603050405020304" pitchFamily="18" charset="0"/>
            </a:rPr>
            <a:t>перенос своих неурядиц на других;</a:t>
          </a:r>
        </a:p>
      </dgm:t>
    </dgm:pt>
    <dgm:pt modelId="{FACE5713-C9B8-4AE7-A749-DD94D2D713E2}" type="parTrans" cxnId="{A65DF73E-2D41-4B54-8EFC-BA1E25499522}">
      <dgm:prSet/>
      <dgm:spPr/>
      <dgm:t>
        <a:bodyPr/>
        <a:lstStyle/>
        <a:p>
          <a:endParaRPr lang="ru-RU" sz="2000"/>
        </a:p>
      </dgm:t>
    </dgm:pt>
    <dgm:pt modelId="{9DAC63C1-03FF-4B1C-989E-25D6BBB1BE28}" type="sibTrans" cxnId="{A65DF73E-2D41-4B54-8EFC-BA1E25499522}">
      <dgm:prSet/>
      <dgm:spPr/>
      <dgm:t>
        <a:bodyPr/>
        <a:lstStyle/>
        <a:p>
          <a:endParaRPr lang="ru-RU" sz="2000"/>
        </a:p>
      </dgm:t>
    </dgm:pt>
    <dgm:pt modelId="{80AC3405-289A-4AC1-BB9C-99A81063E30C}">
      <dgm:prSet custT="1"/>
      <dgm:spPr>
        <a:solidFill>
          <a:schemeClr val="accent6">
            <a:lumMod val="60000"/>
            <a:lumOff val="40000"/>
            <a:alpha val="90000"/>
          </a:schemeClr>
        </a:solidFill>
      </dgm:spPr>
      <dgm:t>
        <a:bodyPr/>
        <a:lstStyle/>
        <a:p>
          <a:pPr marL="171450" lvl="1" indent="-171450" algn="l" defTabSz="800100">
            <a:lnSpc>
              <a:spcPct val="90000"/>
            </a:lnSpc>
            <a:spcBef>
              <a:spcPct val="0"/>
            </a:spcBef>
            <a:spcAft>
              <a:spcPct val="15000"/>
            </a:spcAft>
            <a:buChar char="•"/>
          </a:pPr>
          <a:r>
            <a:rPr lang="ru-RU" sz="2000" kern="1200">
              <a:latin typeface="Times New Roman" panose="02020603050405020304" pitchFamily="18" charset="0"/>
              <a:ea typeface="+mn-ea"/>
              <a:cs typeface="Times New Roman" panose="02020603050405020304" pitchFamily="18" charset="0"/>
            </a:rPr>
            <a:t>выполнение отдельных работ требует больше времени, чем раньше.</a:t>
          </a:r>
          <a:endParaRPr lang="ru-RU" sz="2000" kern="1200" dirty="0">
            <a:latin typeface="Times New Roman" panose="02020603050405020304" pitchFamily="18" charset="0"/>
            <a:ea typeface="+mn-ea"/>
            <a:cs typeface="Times New Roman" panose="02020603050405020304" pitchFamily="18" charset="0"/>
          </a:endParaRPr>
        </a:p>
      </dgm:t>
    </dgm:pt>
    <dgm:pt modelId="{3AB86D92-43FC-4D6E-B5C2-72F5179A78E7}" type="parTrans" cxnId="{CC821D0E-AA08-44D3-A89D-BDED94C8DF58}">
      <dgm:prSet/>
      <dgm:spPr/>
      <dgm:t>
        <a:bodyPr/>
        <a:lstStyle/>
        <a:p>
          <a:endParaRPr lang="ru-RU" sz="2000"/>
        </a:p>
      </dgm:t>
    </dgm:pt>
    <dgm:pt modelId="{94E0866C-4877-447B-94FC-91647964A5BC}" type="sibTrans" cxnId="{CC821D0E-AA08-44D3-A89D-BDED94C8DF58}">
      <dgm:prSet/>
      <dgm:spPr/>
      <dgm:t>
        <a:bodyPr/>
        <a:lstStyle/>
        <a:p>
          <a:endParaRPr lang="ru-RU" sz="2000"/>
        </a:p>
      </dgm:t>
    </dgm:pt>
    <dgm:pt modelId="{CE297C8A-033C-4DBB-B008-62ED79839A46}" type="pres">
      <dgm:prSet presAssocID="{352CE043-B51D-498A-A796-9C0C4E8AD717}" presName="Name0" presStyleCnt="0">
        <dgm:presLayoutVars>
          <dgm:dir/>
          <dgm:animLvl val="lvl"/>
          <dgm:resizeHandles val="exact"/>
        </dgm:presLayoutVars>
      </dgm:prSet>
      <dgm:spPr/>
    </dgm:pt>
    <dgm:pt modelId="{52816A36-BFDC-400A-A1AB-5397085F2725}" type="pres">
      <dgm:prSet presAssocID="{7BB03024-4273-4A93-8494-536AA5E262BB}" presName="linNode" presStyleCnt="0"/>
      <dgm:spPr/>
    </dgm:pt>
    <dgm:pt modelId="{C9F28160-EAB7-4319-9129-E9B14D019CE7}" type="pres">
      <dgm:prSet presAssocID="{7BB03024-4273-4A93-8494-536AA5E262BB}" presName="parentText" presStyleLbl="node1" presStyleIdx="0" presStyleCnt="3" custScaleX="73915" custScaleY="49700" custLinFactNeighborY="1940">
        <dgm:presLayoutVars>
          <dgm:chMax val="1"/>
          <dgm:bulletEnabled val="1"/>
        </dgm:presLayoutVars>
      </dgm:prSet>
      <dgm:spPr/>
    </dgm:pt>
    <dgm:pt modelId="{187ACBA5-206D-4CEA-9745-8EB92A1F02E6}" type="pres">
      <dgm:prSet presAssocID="{7BB03024-4273-4A93-8494-536AA5E262BB}" presName="descendantText" presStyleLbl="alignAccFollowNode1" presStyleIdx="0" presStyleCnt="3" custScaleX="114233" custScaleY="69060" custLinFactNeighborX="20" custLinFactNeighborY="2865">
        <dgm:presLayoutVars>
          <dgm:bulletEnabled val="1"/>
        </dgm:presLayoutVars>
      </dgm:prSet>
      <dgm:spPr/>
    </dgm:pt>
    <dgm:pt modelId="{A834B039-3123-47BB-A8D6-CFFA4BD850C3}" type="pres">
      <dgm:prSet presAssocID="{A46203DE-2869-4902-9059-8C93B4DE5793}" presName="sp" presStyleCnt="0"/>
      <dgm:spPr/>
    </dgm:pt>
    <dgm:pt modelId="{2A401541-D742-41E1-BF3B-F68912C99C1A}" type="pres">
      <dgm:prSet presAssocID="{F5C13635-AF0A-46B6-8F31-4D0E2D459904}" presName="linNode" presStyleCnt="0"/>
      <dgm:spPr/>
    </dgm:pt>
    <dgm:pt modelId="{F2C660AF-BBA4-4D9E-8D97-CD2E741AD582}" type="pres">
      <dgm:prSet presAssocID="{F5C13635-AF0A-46B6-8F31-4D0E2D459904}" presName="parentText" presStyleLbl="node1" presStyleIdx="1" presStyleCnt="3" custScaleX="71639" custScaleY="93728" custLinFactNeighborX="-2" custLinFactNeighborY="-2430">
        <dgm:presLayoutVars>
          <dgm:chMax val="1"/>
          <dgm:bulletEnabled val="1"/>
        </dgm:presLayoutVars>
      </dgm:prSet>
      <dgm:spPr/>
    </dgm:pt>
    <dgm:pt modelId="{E92E14FD-8AD9-4A49-9714-4B3064EA6BEA}" type="pres">
      <dgm:prSet presAssocID="{F5C13635-AF0A-46B6-8F31-4D0E2D459904}" presName="descendantText" presStyleLbl="alignAccFollowNode1" presStyleIdx="1" presStyleCnt="3" custScaleX="115139" custScaleY="135586" custLinFactNeighborX="1801" custLinFactNeighborY="1680">
        <dgm:presLayoutVars>
          <dgm:bulletEnabled val="1"/>
        </dgm:presLayoutVars>
      </dgm:prSet>
      <dgm:spPr/>
    </dgm:pt>
    <dgm:pt modelId="{4A332EB6-92E2-43FF-818A-FBD27A3CBDE0}" type="pres">
      <dgm:prSet presAssocID="{6D579406-7C2E-426B-A6CD-6482D2EA79D5}" presName="sp" presStyleCnt="0"/>
      <dgm:spPr/>
    </dgm:pt>
    <dgm:pt modelId="{FC4A0432-DB6D-447A-9A8D-6040D7B5EAA0}" type="pres">
      <dgm:prSet presAssocID="{FF0ED0D5-C243-4AFE-9800-0C9BD3070E7F}" presName="linNode" presStyleCnt="0"/>
      <dgm:spPr/>
    </dgm:pt>
    <dgm:pt modelId="{CFDFAF4C-B420-415C-82B7-D14CC0533B72}" type="pres">
      <dgm:prSet presAssocID="{FF0ED0D5-C243-4AFE-9800-0C9BD3070E7F}" presName="parentText" presStyleLbl="node1" presStyleIdx="2" presStyleCnt="3" custScaleX="69941" custScaleY="65392" custLinFactNeighborX="-17" custLinFactNeighborY="-2416">
        <dgm:presLayoutVars>
          <dgm:chMax val="1"/>
          <dgm:bulletEnabled val="1"/>
        </dgm:presLayoutVars>
      </dgm:prSet>
      <dgm:spPr/>
    </dgm:pt>
    <dgm:pt modelId="{B6C312B5-C3E7-49C1-8478-9FBB08EE8796}" type="pres">
      <dgm:prSet presAssocID="{FF0ED0D5-C243-4AFE-9800-0C9BD3070E7F}" presName="descendantText" presStyleLbl="alignAccFollowNode1" presStyleIdx="2" presStyleCnt="3" custScaleX="113306" custScaleY="79031" custLinFactNeighborX="3228" custLinFactNeighborY="-1666">
        <dgm:presLayoutVars>
          <dgm:bulletEnabled val="1"/>
        </dgm:presLayoutVars>
      </dgm:prSet>
      <dgm:spPr/>
    </dgm:pt>
  </dgm:ptLst>
  <dgm:cxnLst>
    <dgm:cxn modelId="{7A051304-1609-4B63-95D7-9AA59BBC1E5F}" srcId="{F5C13635-AF0A-46B6-8F31-4D0E2D459904}" destId="{F4E4BA0A-D687-4852-8C89-8E11C8CF4E86}" srcOrd="2" destOrd="0" parTransId="{6B82744A-E0D2-4AA2-A22E-11C580F04EA3}" sibTransId="{133A1A6D-DF51-4FBD-85D8-9648200F0FE7}"/>
    <dgm:cxn modelId="{4E1CCF04-1D92-486A-A4B1-7BBCB5BE5972}" type="presOf" srcId="{352CE043-B51D-498A-A796-9C0C4E8AD717}" destId="{CE297C8A-033C-4DBB-B008-62ED79839A46}" srcOrd="0" destOrd="0" presId="urn:microsoft.com/office/officeart/2005/8/layout/vList5"/>
    <dgm:cxn modelId="{0F25760B-5D3F-45AE-B0E6-1EC5A14A53DD}" srcId="{F5C13635-AF0A-46B6-8F31-4D0E2D459904}" destId="{D6A8C633-963F-4A6F-AFD0-B58AF9D2DF3A}" srcOrd="4" destOrd="0" parTransId="{7370D30F-126C-43DB-8DC3-CA3B6C986F90}" sibTransId="{49F7DD87-F430-44C2-A84F-4DB2337ABC84}"/>
    <dgm:cxn modelId="{601EA60B-C5D3-466E-B3EF-0071D01BC846}" srcId="{FF0ED0D5-C243-4AFE-9800-0C9BD3070E7F}" destId="{255DA8A4-859D-4BD9-A203-5962FBE1F1CB}" srcOrd="0" destOrd="0" parTransId="{6CDC7E7A-2FE8-405D-87B0-4D84F7CA3B40}" sibTransId="{BA1D7A6E-2CDA-407A-9749-ECA29271FF3F}"/>
    <dgm:cxn modelId="{CC821D0E-AA08-44D3-A89D-BDED94C8DF58}" srcId="{FF0ED0D5-C243-4AFE-9800-0C9BD3070E7F}" destId="{80AC3405-289A-4AC1-BB9C-99A81063E30C}" srcOrd="3" destOrd="0" parTransId="{3AB86D92-43FC-4D6E-B5C2-72F5179A78E7}" sibTransId="{94E0866C-4877-447B-94FC-91647964A5BC}"/>
    <dgm:cxn modelId="{5EE45010-885D-4FAA-B44C-3D3F1B2F12AE}" type="presOf" srcId="{255DA8A4-859D-4BD9-A203-5962FBE1F1CB}" destId="{B6C312B5-C3E7-49C1-8478-9FBB08EE8796}" srcOrd="0" destOrd="0" presId="urn:microsoft.com/office/officeart/2005/8/layout/vList5"/>
    <dgm:cxn modelId="{09A63713-478E-424E-8A87-C4313984A348}" type="presOf" srcId="{1668AFC5-9434-4A81-A51E-EE3B3849B34F}" destId="{187ACBA5-206D-4CEA-9745-8EB92A1F02E6}" srcOrd="0" destOrd="0" presId="urn:microsoft.com/office/officeart/2005/8/layout/vList5"/>
    <dgm:cxn modelId="{5A840D31-643E-49F1-8B29-DBFAE44E8CB1}" srcId="{F5C13635-AF0A-46B6-8F31-4D0E2D459904}" destId="{C77E8295-D5F8-48E8-8EC3-88174C1FA2C1}" srcOrd="0" destOrd="0" parTransId="{7F3FBCD8-772F-434B-8D02-3426547A2467}" sibTransId="{1BB2FE80-A420-4451-BE95-DE3EFB531D23}"/>
    <dgm:cxn modelId="{2D7C3E36-B2AF-4424-B9C9-341A6D8C640D}" type="presOf" srcId="{D9DD3210-81FD-4697-89A2-7F12E3D24FB6}" destId="{B6C312B5-C3E7-49C1-8478-9FBB08EE8796}" srcOrd="0" destOrd="1" presId="urn:microsoft.com/office/officeart/2005/8/layout/vList5"/>
    <dgm:cxn modelId="{83B99B3A-2098-4AA1-BDB1-F7A0F3F8C44E}" type="presOf" srcId="{07198B98-F244-4F4C-A610-98043E55AE25}" destId="{E92E14FD-8AD9-4A49-9714-4B3064EA6BEA}" srcOrd="0" destOrd="1" presId="urn:microsoft.com/office/officeart/2005/8/layout/vList5"/>
    <dgm:cxn modelId="{A65DF73E-2D41-4B54-8EFC-BA1E25499522}" srcId="{FF0ED0D5-C243-4AFE-9800-0C9BD3070E7F}" destId="{214A0D2C-D3EF-4815-AF17-BDBA498D5746}" srcOrd="2" destOrd="0" parTransId="{FACE5713-C9B8-4AE7-A749-DD94D2D713E2}" sibTransId="{9DAC63C1-03FF-4B1C-989E-25D6BBB1BE28}"/>
    <dgm:cxn modelId="{47D3AB5B-8616-41A4-86D1-DF34767398C3}" type="presOf" srcId="{F4E4BA0A-D687-4852-8C89-8E11C8CF4E86}" destId="{E92E14FD-8AD9-4A49-9714-4B3064EA6BEA}" srcOrd="0" destOrd="2" presId="urn:microsoft.com/office/officeart/2005/8/layout/vList5"/>
    <dgm:cxn modelId="{0E7A6260-7440-47C9-9817-D17593217FD1}" type="presOf" srcId="{7BB03024-4273-4A93-8494-536AA5E262BB}" destId="{C9F28160-EAB7-4319-9129-E9B14D019CE7}" srcOrd="0" destOrd="0" presId="urn:microsoft.com/office/officeart/2005/8/layout/vList5"/>
    <dgm:cxn modelId="{8E8E0C68-13EB-4E45-BD0C-1BE685FB4B3C}" srcId="{352CE043-B51D-498A-A796-9C0C4E8AD717}" destId="{7BB03024-4273-4A93-8494-536AA5E262BB}" srcOrd="0" destOrd="0" parTransId="{973B446C-1020-4814-9654-BBBA88BC3C46}" sibTransId="{A46203DE-2869-4902-9059-8C93B4DE5793}"/>
    <dgm:cxn modelId="{0C5EFE4B-CB35-4577-ABBB-824AC2F32EEA}" type="presOf" srcId="{FF0ED0D5-C243-4AFE-9800-0C9BD3070E7F}" destId="{CFDFAF4C-B420-415C-82B7-D14CC0533B72}" srcOrd="0" destOrd="0" presId="urn:microsoft.com/office/officeart/2005/8/layout/vList5"/>
    <dgm:cxn modelId="{EA6F3F70-3183-4055-874D-28FADAD095F2}" srcId="{7BB03024-4273-4A93-8494-536AA5E262BB}" destId="{1668AFC5-9434-4A81-A51E-EE3B3849B34F}" srcOrd="0" destOrd="0" parTransId="{38668C9E-F437-4CE5-80E1-672CD757C396}" sibTransId="{EC770F20-FDAE-4E6E-B87F-75E43C0EA62B}"/>
    <dgm:cxn modelId="{EB6FAC71-6F4B-48D8-9B80-273DE69FABB7}" srcId="{FF0ED0D5-C243-4AFE-9800-0C9BD3070E7F}" destId="{D9DD3210-81FD-4697-89A2-7F12E3D24FB6}" srcOrd="1" destOrd="0" parTransId="{4474ED68-E074-40A6-A7FD-E68F6C125FA5}" sibTransId="{A6CC9B1D-8219-4994-B26F-F743B481F0F0}"/>
    <dgm:cxn modelId="{FD38D352-C00E-493E-B3CE-38D08B0BC7F2}" type="presOf" srcId="{F5C13635-AF0A-46B6-8F31-4D0E2D459904}" destId="{F2C660AF-BBA4-4D9E-8D97-CD2E741AD582}" srcOrd="0" destOrd="0" presId="urn:microsoft.com/office/officeart/2005/8/layout/vList5"/>
    <dgm:cxn modelId="{5130FB57-816E-47CB-84F1-C8C09B197B5D}" type="presOf" srcId="{214A0D2C-D3EF-4815-AF17-BDBA498D5746}" destId="{B6C312B5-C3E7-49C1-8478-9FBB08EE8796}" srcOrd="0" destOrd="2" presId="urn:microsoft.com/office/officeart/2005/8/layout/vList5"/>
    <dgm:cxn modelId="{573C475A-C252-4CBD-BB71-5E6C5CA38F8D}" type="presOf" srcId="{C77E8295-D5F8-48E8-8EC3-88174C1FA2C1}" destId="{E92E14FD-8AD9-4A49-9714-4B3064EA6BEA}" srcOrd="0" destOrd="0" presId="urn:microsoft.com/office/officeart/2005/8/layout/vList5"/>
    <dgm:cxn modelId="{4C399C7E-FB1D-4815-8C72-71EFD9C2C978}" srcId="{7BB03024-4273-4A93-8494-536AA5E262BB}" destId="{813296DF-2457-4501-8F6E-7C3794018647}" srcOrd="2" destOrd="0" parTransId="{FC23FA51-1CBA-4D61-BD8A-0E2843DAFB87}" sibTransId="{5F4CC4BB-244A-42E5-A288-86336C412FFB}"/>
    <dgm:cxn modelId="{82CBB57F-DEFC-481B-BFE4-4228B3F0BC50}" srcId="{7BB03024-4273-4A93-8494-536AA5E262BB}" destId="{6DB743F8-629A-4AEF-95D1-FA89D1D0D4F5}" srcOrd="1" destOrd="0" parTransId="{A9030E0D-E1F6-4222-B452-F371456395B7}" sibTransId="{64366278-3E9E-4006-962A-EBEB3C1C6FF7}"/>
    <dgm:cxn modelId="{FFED3986-AD90-41C3-A10E-08A480EF17BB}" srcId="{352CE043-B51D-498A-A796-9C0C4E8AD717}" destId="{FF0ED0D5-C243-4AFE-9800-0C9BD3070E7F}" srcOrd="2" destOrd="0" parTransId="{16C1FC6D-71FA-4990-A5B0-73E82BDE6757}" sibTransId="{1F67BDA2-10E5-4FB5-8DD8-A46714E6745B}"/>
    <dgm:cxn modelId="{09D5CF9E-3C8C-4E78-AF84-3047FD4610E0}" srcId="{F5C13635-AF0A-46B6-8F31-4D0E2D459904}" destId="{07198B98-F244-4F4C-A610-98043E55AE25}" srcOrd="1" destOrd="0" parTransId="{C3A440BB-9BEE-441C-8BFB-7EEA4A687542}" sibTransId="{C1A5E172-07C4-453F-8A77-7DDAD7EB6B35}"/>
    <dgm:cxn modelId="{3817C9A2-44C2-473B-8DBB-E57FE1D7518C}" type="presOf" srcId="{6DB743F8-629A-4AEF-95D1-FA89D1D0D4F5}" destId="{187ACBA5-206D-4CEA-9745-8EB92A1F02E6}" srcOrd="0" destOrd="1" presId="urn:microsoft.com/office/officeart/2005/8/layout/vList5"/>
    <dgm:cxn modelId="{BAFC99A4-6E74-45D5-9F57-40E8B2194365}" srcId="{352CE043-B51D-498A-A796-9C0C4E8AD717}" destId="{F5C13635-AF0A-46B6-8F31-4D0E2D459904}" srcOrd="1" destOrd="0" parTransId="{46FA83A7-80BD-46FE-A4C9-A8CD89E8A834}" sibTransId="{6D579406-7C2E-426B-A6CD-6482D2EA79D5}"/>
    <dgm:cxn modelId="{B0E4ADAA-F3DF-4388-A74F-B68B70EE5734}" type="presOf" srcId="{D6A8C633-963F-4A6F-AFD0-B58AF9D2DF3A}" destId="{E92E14FD-8AD9-4A49-9714-4B3064EA6BEA}" srcOrd="0" destOrd="4" presId="urn:microsoft.com/office/officeart/2005/8/layout/vList5"/>
    <dgm:cxn modelId="{979589BD-8DAA-4660-8076-41084B85FFBB}" type="presOf" srcId="{80AC3405-289A-4AC1-BB9C-99A81063E30C}" destId="{B6C312B5-C3E7-49C1-8478-9FBB08EE8796}" srcOrd="0" destOrd="3" presId="urn:microsoft.com/office/officeart/2005/8/layout/vList5"/>
    <dgm:cxn modelId="{BCF2A8BF-D285-42BD-B8AF-CA1C0E8BF415}" type="presOf" srcId="{E46471DB-D55D-4933-86C6-FC6F9A6564C1}" destId="{E92E14FD-8AD9-4A49-9714-4B3064EA6BEA}" srcOrd="0" destOrd="3" presId="urn:microsoft.com/office/officeart/2005/8/layout/vList5"/>
    <dgm:cxn modelId="{B5DA35C7-0A33-4511-8964-5465860EA8BD}" type="presOf" srcId="{813296DF-2457-4501-8F6E-7C3794018647}" destId="{187ACBA5-206D-4CEA-9745-8EB92A1F02E6}" srcOrd="0" destOrd="2" presId="urn:microsoft.com/office/officeart/2005/8/layout/vList5"/>
    <dgm:cxn modelId="{8612A0DD-377F-4BFB-8835-A6DD3E1DAF81}" srcId="{F5C13635-AF0A-46B6-8F31-4D0E2D459904}" destId="{E46471DB-D55D-4933-86C6-FC6F9A6564C1}" srcOrd="3" destOrd="0" parTransId="{5E33FC0A-6DFC-44DF-867F-8FA02E877802}" sibTransId="{B0DC0DE7-4A5B-4CD3-A3AC-A6C87220B532}"/>
    <dgm:cxn modelId="{3F894215-0A75-484C-8504-2CE21F80A058}" type="presParOf" srcId="{CE297C8A-033C-4DBB-B008-62ED79839A46}" destId="{52816A36-BFDC-400A-A1AB-5397085F2725}" srcOrd="0" destOrd="0" presId="urn:microsoft.com/office/officeart/2005/8/layout/vList5"/>
    <dgm:cxn modelId="{4071FF09-FAB5-45A7-8746-15A46864CF72}" type="presParOf" srcId="{52816A36-BFDC-400A-A1AB-5397085F2725}" destId="{C9F28160-EAB7-4319-9129-E9B14D019CE7}" srcOrd="0" destOrd="0" presId="urn:microsoft.com/office/officeart/2005/8/layout/vList5"/>
    <dgm:cxn modelId="{7AD68DE5-9F99-44DA-A3BF-25D37275A761}" type="presParOf" srcId="{52816A36-BFDC-400A-A1AB-5397085F2725}" destId="{187ACBA5-206D-4CEA-9745-8EB92A1F02E6}" srcOrd="1" destOrd="0" presId="urn:microsoft.com/office/officeart/2005/8/layout/vList5"/>
    <dgm:cxn modelId="{764137CB-1C02-4D24-83AA-41F8448E821F}" type="presParOf" srcId="{CE297C8A-033C-4DBB-B008-62ED79839A46}" destId="{A834B039-3123-47BB-A8D6-CFFA4BD850C3}" srcOrd="1" destOrd="0" presId="urn:microsoft.com/office/officeart/2005/8/layout/vList5"/>
    <dgm:cxn modelId="{94FD94B1-6944-4AEF-AE55-F871C0B66E4E}" type="presParOf" srcId="{CE297C8A-033C-4DBB-B008-62ED79839A46}" destId="{2A401541-D742-41E1-BF3B-F68912C99C1A}" srcOrd="2" destOrd="0" presId="urn:microsoft.com/office/officeart/2005/8/layout/vList5"/>
    <dgm:cxn modelId="{14F50212-0A7C-495B-82D0-41BE3EED463E}" type="presParOf" srcId="{2A401541-D742-41E1-BF3B-F68912C99C1A}" destId="{F2C660AF-BBA4-4D9E-8D97-CD2E741AD582}" srcOrd="0" destOrd="0" presId="urn:microsoft.com/office/officeart/2005/8/layout/vList5"/>
    <dgm:cxn modelId="{79E13DDC-8BDC-4B70-8D6D-7779300A3806}" type="presParOf" srcId="{2A401541-D742-41E1-BF3B-F68912C99C1A}" destId="{E92E14FD-8AD9-4A49-9714-4B3064EA6BEA}" srcOrd="1" destOrd="0" presId="urn:microsoft.com/office/officeart/2005/8/layout/vList5"/>
    <dgm:cxn modelId="{B1A6144A-B8BB-47F0-AC04-5F15B76038FA}" type="presParOf" srcId="{CE297C8A-033C-4DBB-B008-62ED79839A46}" destId="{4A332EB6-92E2-43FF-818A-FBD27A3CBDE0}" srcOrd="3" destOrd="0" presId="urn:microsoft.com/office/officeart/2005/8/layout/vList5"/>
    <dgm:cxn modelId="{C3387DE2-FC3A-4DD6-A6B0-BCE956EF0599}" type="presParOf" srcId="{CE297C8A-033C-4DBB-B008-62ED79839A46}" destId="{FC4A0432-DB6D-447A-9A8D-6040D7B5EAA0}" srcOrd="4" destOrd="0" presId="urn:microsoft.com/office/officeart/2005/8/layout/vList5"/>
    <dgm:cxn modelId="{5A0BAEC9-EEDF-41ED-A933-EA510E85F84C}" type="presParOf" srcId="{FC4A0432-DB6D-447A-9A8D-6040D7B5EAA0}" destId="{CFDFAF4C-B420-415C-82B7-D14CC0533B72}" srcOrd="0" destOrd="0" presId="urn:microsoft.com/office/officeart/2005/8/layout/vList5"/>
    <dgm:cxn modelId="{F07470F3-0505-428D-9917-1B32A14F0AA8}" type="presParOf" srcId="{FC4A0432-DB6D-447A-9A8D-6040D7B5EAA0}" destId="{B6C312B5-C3E7-49C1-8478-9FBB08EE8796}"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7ACBA5-206D-4CEA-9745-8EB92A1F02E6}">
      <dsp:nvSpPr>
        <dsp:cNvPr id="0" name=""/>
        <dsp:cNvSpPr/>
      </dsp:nvSpPr>
      <dsp:spPr>
        <a:xfrm rot="5400000">
          <a:off x="6810537" y="-3587523"/>
          <a:ext cx="1356540" cy="8647666"/>
        </a:xfrm>
        <a:prstGeom prst="round2SameRect">
          <a:avLst/>
        </a:prstGeom>
        <a:solidFill>
          <a:srgbClr val="00B0F0">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889000">
            <a:lnSpc>
              <a:spcPct val="100000"/>
            </a:lnSpc>
            <a:spcBef>
              <a:spcPct val="0"/>
            </a:spcBef>
            <a:spcAft>
              <a:spcPts val="0"/>
            </a:spcAft>
            <a:buFont typeface="Arial" panose="020B0604020202020204" pitchFamily="34" charset="0"/>
            <a:buChar char="•"/>
          </a:pPr>
          <a:r>
            <a:rPr lang="ru-RU" sz="2000" kern="1200" dirty="0">
              <a:latin typeface="Times New Roman" panose="02020603050405020304" pitchFamily="18" charset="0"/>
              <a:cs typeface="Times New Roman" panose="02020603050405020304" pitchFamily="18" charset="0"/>
            </a:rPr>
            <a:t> чувство усталости, истощения, головокружение, изменение веса;</a:t>
          </a:r>
        </a:p>
        <a:p>
          <a:pPr marL="0" lvl="1" indent="0" algn="l" defTabSz="889000">
            <a:lnSpc>
              <a:spcPct val="100000"/>
            </a:lnSpc>
            <a:spcBef>
              <a:spcPct val="0"/>
            </a:spcBef>
            <a:spcAft>
              <a:spcPts val="0"/>
            </a:spcAft>
            <a:buFont typeface="Arial" panose="020B0604020202020204" pitchFamily="34" charset="0"/>
            <a:buChar char="•"/>
          </a:pPr>
          <a:r>
            <a:rPr lang="ru-RU" sz="2000" kern="1200" dirty="0">
              <a:latin typeface="Times New Roman" panose="02020603050405020304" pitchFamily="18" charset="0"/>
              <a:cs typeface="Times New Roman" panose="02020603050405020304" pitchFamily="18" charset="0"/>
            </a:rPr>
            <a:t> снижение иммунитета, плохое самочувствие, чрезмерная потливость, дрожь;</a:t>
          </a:r>
        </a:p>
        <a:p>
          <a:pPr marL="0" lvl="1" indent="0" algn="l" defTabSz="889000">
            <a:lnSpc>
              <a:spcPct val="100000"/>
            </a:lnSpc>
            <a:spcBef>
              <a:spcPct val="0"/>
            </a:spcBef>
            <a:spcAft>
              <a:spcPts val="0"/>
            </a:spcAft>
            <a:buFont typeface="Arial" panose="020B0604020202020204" pitchFamily="34" charset="0"/>
            <a:buChar char="•"/>
          </a:pPr>
          <a:r>
            <a:rPr lang="ru-RU" sz="2000" kern="1200" dirty="0">
              <a:latin typeface="Times New Roman" panose="02020603050405020304" pitchFamily="18" charset="0"/>
              <a:cs typeface="Times New Roman" panose="02020603050405020304" pitchFamily="18" charset="0"/>
            </a:rPr>
            <a:t> проблемы с аппетитом и сном, болезни сердечно-сосудистой системы.</a:t>
          </a:r>
        </a:p>
      </dsp:txBody>
      <dsp:txXfrm rot="-5400000">
        <a:off x="3164975" y="124260"/>
        <a:ext cx="8581445" cy="1224098"/>
      </dsp:txXfrm>
    </dsp:sp>
    <dsp:sp modelId="{C9F28160-EAB7-4319-9129-E9B14D019CE7}">
      <dsp:nvSpPr>
        <dsp:cNvPr id="0" name=""/>
        <dsp:cNvSpPr/>
      </dsp:nvSpPr>
      <dsp:spPr>
        <a:xfrm>
          <a:off x="16647" y="117508"/>
          <a:ext cx="3147476" cy="122031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ru-RU" sz="2800" b="1" kern="1200" dirty="0">
              <a:latin typeface="Arial Narrow" panose="020B0606020202030204" pitchFamily="34" charset="0"/>
              <a:ea typeface="+mn-ea"/>
              <a:cs typeface="+mn-cs"/>
            </a:rPr>
            <a:t>Физические</a:t>
          </a:r>
        </a:p>
      </dsp:txBody>
      <dsp:txXfrm>
        <a:off x="76218" y="177079"/>
        <a:ext cx="3028334" cy="1101175"/>
      </dsp:txXfrm>
    </dsp:sp>
    <dsp:sp modelId="{E92E14FD-8AD9-4A49-9714-4B3064EA6BEA}">
      <dsp:nvSpPr>
        <dsp:cNvPr id="0" name=""/>
        <dsp:cNvSpPr/>
      </dsp:nvSpPr>
      <dsp:spPr>
        <a:xfrm rot="5400000">
          <a:off x="6142913" y="-1508145"/>
          <a:ext cx="2663306" cy="8707740"/>
        </a:xfrm>
        <a:prstGeom prst="round2SameRect">
          <a:avLst/>
        </a:prstGeom>
        <a:solidFill>
          <a:schemeClr val="accent4">
            <a:lumMod val="60000"/>
            <a:lumOff val="40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0" lvl="1" indent="0" algn="l" defTabSz="800100">
            <a:lnSpc>
              <a:spcPct val="100000"/>
            </a:lnSpc>
            <a:spcBef>
              <a:spcPct val="0"/>
            </a:spcBef>
            <a:spcAft>
              <a:spcPts val="0"/>
            </a:spcAft>
            <a:buChar char="•"/>
          </a:pPr>
          <a:r>
            <a:rPr lang="en-US" sz="2000" kern="1200" dirty="0">
              <a:latin typeface="Times New Roman" panose="02020603050405020304" pitchFamily="18" charset="0"/>
              <a:ea typeface="+mn-ea"/>
              <a:cs typeface="Times New Roman" panose="02020603050405020304" pitchFamily="18" charset="0"/>
            </a:rPr>
            <a:t> </a:t>
          </a:r>
          <a:r>
            <a:rPr lang="ru-RU" sz="2000" kern="1200" dirty="0">
              <a:latin typeface="Times New Roman" panose="02020603050405020304" pitchFamily="18" charset="0"/>
              <a:ea typeface="+mn-ea"/>
              <a:cs typeface="Times New Roman" panose="02020603050405020304" pitchFamily="18" charset="0"/>
            </a:rPr>
            <a:t>чувство неудачи и неуверенность в себе, безразличие, изнеможение и усталость;</a:t>
          </a:r>
        </a:p>
        <a:p>
          <a:pPr marL="0" lvl="1" indent="0" algn="l" defTabSz="800100">
            <a:lnSpc>
              <a:spcPct val="100000"/>
            </a:lnSpc>
            <a:spcBef>
              <a:spcPct val="0"/>
            </a:spcBef>
            <a:spcAft>
              <a:spcPts val="0"/>
            </a:spcAft>
            <a:buChar char="•"/>
          </a:pPr>
          <a:r>
            <a:rPr lang="en-US" sz="2000" kern="1200" dirty="0">
              <a:latin typeface="Times New Roman" panose="02020603050405020304" pitchFamily="18" charset="0"/>
              <a:ea typeface="+mn-ea"/>
              <a:cs typeface="Times New Roman" panose="02020603050405020304" pitchFamily="18" charset="0"/>
            </a:rPr>
            <a:t> </a:t>
          </a:r>
          <a:r>
            <a:rPr lang="ru-RU" sz="2000" kern="1200" dirty="0">
              <a:latin typeface="Times New Roman" panose="02020603050405020304" pitchFamily="18" charset="0"/>
              <a:ea typeface="+mn-ea"/>
              <a:cs typeface="Times New Roman" panose="02020603050405020304" pitchFamily="18" charset="0"/>
            </a:rPr>
            <a:t>чувство беспомощности и безнадежности, эмоциональное истощение, потеря идеалов и надежд, истерика;</a:t>
          </a:r>
        </a:p>
        <a:p>
          <a:pPr marL="0" lvl="1" indent="0" algn="l" defTabSz="800100">
            <a:lnSpc>
              <a:spcPct val="100000"/>
            </a:lnSpc>
            <a:spcBef>
              <a:spcPct val="0"/>
            </a:spcBef>
            <a:spcAft>
              <a:spcPts val="0"/>
            </a:spcAft>
            <a:buChar char="•"/>
          </a:pPr>
          <a:r>
            <a:rPr lang="en-US" sz="2000" kern="1200" dirty="0">
              <a:latin typeface="Times New Roman" panose="02020603050405020304" pitchFamily="18" charset="0"/>
              <a:ea typeface="+mn-ea"/>
              <a:cs typeface="Times New Roman" panose="02020603050405020304" pitchFamily="18" charset="0"/>
            </a:rPr>
            <a:t> </a:t>
          </a:r>
          <a:r>
            <a:rPr lang="ru-RU" sz="2000" kern="1200" dirty="0">
              <a:latin typeface="Times New Roman" panose="02020603050405020304" pitchFamily="18" charset="0"/>
              <a:ea typeface="+mn-ea"/>
              <a:cs typeface="Times New Roman" panose="02020603050405020304" pitchFamily="18" charset="0"/>
            </a:rPr>
            <a:t>отрешенность, чувство одиночества, депрессия и чувство вины;</a:t>
          </a:r>
        </a:p>
        <a:p>
          <a:pPr marL="0" lvl="1" indent="0" algn="l" defTabSz="800100">
            <a:lnSpc>
              <a:spcPct val="100000"/>
            </a:lnSpc>
            <a:spcBef>
              <a:spcPct val="0"/>
            </a:spcBef>
            <a:spcAft>
              <a:spcPts val="0"/>
            </a:spcAft>
            <a:buChar char="•"/>
          </a:pPr>
          <a:r>
            <a:rPr lang="en-US" sz="2000" kern="1200" dirty="0">
              <a:latin typeface="Times New Roman" panose="02020603050405020304" pitchFamily="18" charset="0"/>
              <a:ea typeface="+mn-ea"/>
              <a:cs typeface="Times New Roman" panose="02020603050405020304" pitchFamily="18" charset="0"/>
            </a:rPr>
            <a:t> </a:t>
          </a:r>
          <a:r>
            <a:rPr lang="ru-RU" sz="2000" kern="1200" dirty="0">
              <a:latin typeface="Times New Roman" panose="02020603050405020304" pitchFamily="18" charset="0"/>
              <a:ea typeface="+mn-ea"/>
              <a:cs typeface="Times New Roman" panose="02020603050405020304" pitchFamily="18" charset="0"/>
            </a:rPr>
            <a:t>снижение удовлетворения и чувства выполненного долга, душевные страдания;</a:t>
          </a:r>
        </a:p>
        <a:p>
          <a:pPr marL="0" lvl="1" indent="0" algn="l" defTabSz="800100">
            <a:lnSpc>
              <a:spcPct val="100000"/>
            </a:lnSpc>
            <a:spcBef>
              <a:spcPct val="0"/>
            </a:spcBef>
            <a:spcAft>
              <a:spcPts val="0"/>
            </a:spcAft>
            <a:buChar char="•"/>
          </a:pPr>
          <a:r>
            <a:rPr lang="en-US" sz="2000" kern="1200" dirty="0">
              <a:latin typeface="Times New Roman" panose="02020603050405020304" pitchFamily="18" charset="0"/>
              <a:ea typeface="+mn-ea"/>
              <a:cs typeface="Times New Roman" panose="02020603050405020304" pitchFamily="18" charset="0"/>
            </a:rPr>
            <a:t> </a:t>
          </a:r>
          <a:r>
            <a:rPr lang="ru-RU" sz="2000" kern="1200" dirty="0">
              <a:latin typeface="Times New Roman" panose="02020603050405020304" pitchFamily="18" charset="0"/>
              <a:ea typeface="+mn-ea"/>
              <a:cs typeface="Times New Roman" panose="02020603050405020304" pitchFamily="18" charset="0"/>
            </a:rPr>
            <a:t>потеря мотивации и профессиональных перспектив, негативное восприятие своей профессиональной подготовки.</a:t>
          </a:r>
        </a:p>
      </dsp:txBody>
      <dsp:txXfrm rot="-5400000">
        <a:off x="3120696" y="1644084"/>
        <a:ext cx="8577728" cy="2403282"/>
      </dsp:txXfrm>
    </dsp:sp>
    <dsp:sp modelId="{F2C660AF-BBA4-4D9E-8D97-CD2E741AD582}">
      <dsp:nvSpPr>
        <dsp:cNvPr id="0" name=""/>
        <dsp:cNvSpPr/>
      </dsp:nvSpPr>
      <dsp:spPr>
        <a:xfrm>
          <a:off x="16496" y="1602376"/>
          <a:ext cx="3047579" cy="2301366"/>
        </a:xfrm>
        <a:prstGeom prst="roundRect">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ru-RU" sz="2800" b="1" kern="1200" dirty="0">
              <a:latin typeface="Arial Narrow" panose="020B0606020202030204" pitchFamily="34" charset="0"/>
            </a:rPr>
            <a:t>Эмоциональные</a:t>
          </a:r>
          <a:endParaRPr lang="ru-RU" sz="3600" b="1" kern="1200" dirty="0">
            <a:latin typeface="Arial Narrow" panose="020B0606020202030204" pitchFamily="34" charset="0"/>
          </a:endParaRPr>
        </a:p>
      </dsp:txBody>
      <dsp:txXfrm>
        <a:off x="128839" y="1714719"/>
        <a:ext cx="2822893" cy="2076680"/>
      </dsp:txXfrm>
    </dsp:sp>
    <dsp:sp modelId="{B6C312B5-C3E7-49C1-8478-9FBB08EE8796}">
      <dsp:nvSpPr>
        <dsp:cNvPr id="0" name=""/>
        <dsp:cNvSpPr/>
      </dsp:nvSpPr>
      <dsp:spPr>
        <a:xfrm rot="5400000">
          <a:off x="6644901" y="748482"/>
          <a:ext cx="1552400" cy="8577490"/>
        </a:xfrm>
        <a:prstGeom prst="round2SameRect">
          <a:avLst/>
        </a:prstGeom>
        <a:solidFill>
          <a:schemeClr val="accent6">
            <a:lumMod val="60000"/>
            <a:lumOff val="40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ru-RU" sz="2000" kern="1200" dirty="0">
              <a:latin typeface="Times New Roman" panose="02020603050405020304" pitchFamily="18" charset="0"/>
              <a:ea typeface="+mn-ea"/>
              <a:cs typeface="Times New Roman" panose="02020603050405020304" pitchFamily="18" charset="0"/>
            </a:rPr>
            <a:t>уход от ответственности, импульсивное эмоциональное поведение;</a:t>
          </a:r>
        </a:p>
        <a:p>
          <a:pPr marL="171450" lvl="1" indent="-171450" algn="l" defTabSz="800100">
            <a:lnSpc>
              <a:spcPct val="90000"/>
            </a:lnSpc>
            <a:spcBef>
              <a:spcPct val="0"/>
            </a:spcBef>
            <a:spcAft>
              <a:spcPct val="15000"/>
            </a:spcAft>
            <a:buChar char="•"/>
          </a:pPr>
          <a:r>
            <a:rPr lang="ru-RU" sz="2000" kern="1200" dirty="0">
              <a:latin typeface="Times New Roman" panose="02020603050405020304" pitchFamily="18" charset="0"/>
              <a:ea typeface="+mn-ea"/>
              <a:cs typeface="Times New Roman" panose="02020603050405020304" pitchFamily="18" charset="0"/>
            </a:rPr>
            <a:t>социальная самоизоляция;</a:t>
          </a:r>
        </a:p>
        <a:p>
          <a:pPr marL="171450" lvl="1" indent="-171450" algn="l" defTabSz="800100">
            <a:lnSpc>
              <a:spcPct val="90000"/>
            </a:lnSpc>
            <a:spcBef>
              <a:spcPct val="0"/>
            </a:spcBef>
            <a:spcAft>
              <a:spcPct val="15000"/>
            </a:spcAft>
            <a:buChar char="•"/>
          </a:pPr>
          <a:r>
            <a:rPr lang="ru-RU" sz="2000" kern="1200" dirty="0">
              <a:latin typeface="Times New Roman" panose="02020603050405020304" pitchFamily="18" charset="0"/>
              <a:ea typeface="+mn-ea"/>
              <a:cs typeface="Times New Roman" panose="02020603050405020304" pitchFamily="18" charset="0"/>
            </a:rPr>
            <a:t>перенос своих неурядиц на других;</a:t>
          </a:r>
        </a:p>
        <a:p>
          <a:pPr marL="171450" lvl="1" indent="-171450" algn="l" defTabSz="800100">
            <a:lnSpc>
              <a:spcPct val="90000"/>
            </a:lnSpc>
            <a:spcBef>
              <a:spcPct val="0"/>
            </a:spcBef>
            <a:spcAft>
              <a:spcPct val="15000"/>
            </a:spcAft>
            <a:buChar char="•"/>
          </a:pPr>
          <a:r>
            <a:rPr lang="ru-RU" sz="2000" kern="1200">
              <a:latin typeface="Times New Roman" panose="02020603050405020304" pitchFamily="18" charset="0"/>
              <a:ea typeface="+mn-ea"/>
              <a:cs typeface="Times New Roman" panose="02020603050405020304" pitchFamily="18" charset="0"/>
            </a:rPr>
            <a:t>выполнение отдельных работ требует больше времени, чем раньше.</a:t>
          </a:r>
          <a:endParaRPr lang="ru-RU" sz="2000" kern="1200" dirty="0">
            <a:latin typeface="Times New Roman" panose="02020603050405020304" pitchFamily="18" charset="0"/>
            <a:ea typeface="+mn-ea"/>
            <a:cs typeface="Times New Roman" panose="02020603050405020304" pitchFamily="18" charset="0"/>
          </a:endParaRPr>
        </a:p>
      </dsp:txBody>
      <dsp:txXfrm rot="-5400000">
        <a:off x="3132356" y="4336809"/>
        <a:ext cx="8501708" cy="1400836"/>
      </dsp:txXfrm>
    </dsp:sp>
    <dsp:sp modelId="{CFDFAF4C-B420-415C-82B7-D14CC0533B72}">
      <dsp:nvSpPr>
        <dsp:cNvPr id="0" name=""/>
        <dsp:cNvSpPr/>
      </dsp:nvSpPr>
      <dsp:spPr>
        <a:xfrm>
          <a:off x="15360" y="4207824"/>
          <a:ext cx="2978253" cy="1605613"/>
        </a:xfrm>
        <a:prstGeom prst="roundRect">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ru-RU" sz="2800" b="1" kern="1200" dirty="0">
              <a:latin typeface="Arial Narrow" panose="020B0606020202030204" pitchFamily="34" charset="0"/>
              <a:ea typeface="+mn-ea"/>
              <a:cs typeface="+mn-cs"/>
            </a:rPr>
            <a:t>Поведенческие</a:t>
          </a:r>
        </a:p>
      </dsp:txBody>
      <dsp:txXfrm>
        <a:off x="93740" y="4286204"/>
        <a:ext cx="2821493" cy="1448853"/>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C54759-B5C2-4B35-B65E-7EF42B718916}" type="datetimeFigureOut">
              <a:rPr lang="ru-RU" smtClean="0"/>
              <a:pPr/>
              <a:t>07.12.2020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7EF9A2-1BE1-43E3-AA90-D64DA13A90F0}" type="slidenum">
              <a:rPr lang="ru-RU" smtClean="0"/>
              <a:pPr/>
              <a:t>‹#›</a:t>
            </a:fld>
            <a:endParaRPr lang="ru-RU"/>
          </a:p>
        </p:txBody>
      </p:sp>
    </p:spTree>
    <p:extLst>
      <p:ext uri="{BB962C8B-B14F-4D97-AF65-F5344CB8AC3E}">
        <p14:creationId xmlns:p14="http://schemas.microsoft.com/office/powerpoint/2010/main" val="1704300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covid-19.mentalcenter.kz/ru"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testometrika.com/depression-and-stress/emotionalburnout/"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182880" algn="l" defTabSz="914400" rtl="0" eaLnBrk="1" fontAlgn="auto" latinLnBrk="0" hangingPunct="1">
              <a:lnSpc>
                <a:spcPct val="100000"/>
              </a:lnSpc>
              <a:spcBef>
                <a:spcPts val="0"/>
              </a:spcBef>
              <a:spcAft>
                <a:spcPts val="0"/>
              </a:spcAft>
              <a:buClrTx/>
              <a:buSzTx/>
              <a:buFontTx/>
              <a:buNone/>
              <a:tabLst/>
              <a:defRPr/>
            </a:pPr>
            <a:r>
              <a:rPr lang="kk-KZ" sz="1200" b="0" i="1" kern="1200" dirty="0">
                <a:solidFill>
                  <a:schemeClr val="tx1"/>
                </a:solidFill>
                <a:effectLst/>
                <a:latin typeface="+mn-lt"/>
                <a:ea typeface="+mn-ea"/>
                <a:cs typeface="+mn-cs"/>
              </a:rPr>
              <a:t>(Обратите внимание! В заметках к слайдам по этой презентации - Инструкции для педагога-психолога написаны в скобках и курсивом.)</a:t>
            </a:r>
            <a:endParaRPr lang="en-US" i="1" dirty="0"/>
          </a:p>
        </p:txBody>
      </p:sp>
      <p:sp>
        <p:nvSpPr>
          <p:cNvPr id="4" name="Slide Number Placeholder 3"/>
          <p:cNvSpPr>
            <a:spLocks noGrp="1"/>
          </p:cNvSpPr>
          <p:nvPr>
            <p:ph type="sldNum" sz="quarter" idx="5"/>
          </p:nvPr>
        </p:nvSpPr>
        <p:spPr/>
        <p:txBody>
          <a:bodyPr/>
          <a:lstStyle/>
          <a:p>
            <a:fld id="{D77EF9A2-1BE1-43E3-AA90-D64DA13A90F0}" type="slidenum">
              <a:rPr lang="ru-RU" smtClean="0"/>
              <a:pPr/>
              <a:t>1</a:t>
            </a:fld>
            <a:endParaRPr lang="ru-RU"/>
          </a:p>
        </p:txBody>
      </p:sp>
    </p:spTree>
    <p:extLst>
      <p:ext uri="{BB962C8B-B14F-4D97-AF65-F5344CB8AC3E}">
        <p14:creationId xmlns:p14="http://schemas.microsoft.com/office/powerpoint/2010/main" val="30366409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182880" algn="l" defTabSz="914400" rtl="0" eaLnBrk="1" fontAlgn="auto" latinLnBrk="0" hangingPunct="1">
              <a:lnSpc>
                <a:spcPct val="100000"/>
              </a:lnSpc>
              <a:spcBef>
                <a:spcPts val="0"/>
              </a:spcBef>
              <a:spcAft>
                <a:spcPts val="0"/>
              </a:spcAft>
              <a:buClrTx/>
              <a:buSzTx/>
              <a:buFontTx/>
              <a:buNone/>
              <a:tabLst/>
              <a:defRPr/>
            </a:pPr>
            <a:r>
              <a:rPr lang="ru-RU" i="1" dirty="0"/>
              <a:t>(Если, педагог-психолог проводит такое профилактическое мероприятия в онлайн режиме – то педагог-психолог может сначала обсудить с педагогами какие сферы им известны и что они могут в них предпринять. Затем поставить слайд на экран и подвести итоги обсуждения, используя этот слайд)</a:t>
            </a:r>
          </a:p>
          <a:p>
            <a:pPr indent="182880"/>
            <a:endParaRPr lang="ru-RU" dirty="0"/>
          </a:p>
          <a:p>
            <a:pPr indent="182880"/>
            <a:r>
              <a:rPr lang="ru-RU" dirty="0"/>
              <a:t>Оказание себе помощи (самопомощи) – это один из самых действенных способов профилактики и борьбы с выгоранием. </a:t>
            </a:r>
          </a:p>
          <a:p>
            <a:pPr indent="182880"/>
            <a:r>
              <a:rPr lang="ru-RU" dirty="0"/>
              <a:t>Давайте рассмотрим какие виды самопомощи бывают – человек может искать самопомощи в 6 сферах (физической, психологической, эмоциональной, духовной, профессиональной и через уравновешивание своей рабочей и личной жизни).</a:t>
            </a:r>
          </a:p>
        </p:txBody>
      </p:sp>
      <p:sp>
        <p:nvSpPr>
          <p:cNvPr id="4" name="Номер слайда 3"/>
          <p:cNvSpPr>
            <a:spLocks noGrp="1"/>
          </p:cNvSpPr>
          <p:nvPr>
            <p:ph type="sldNum" sz="quarter" idx="10"/>
          </p:nvPr>
        </p:nvSpPr>
        <p:spPr/>
        <p:txBody>
          <a:bodyPr/>
          <a:lstStyle/>
          <a:p>
            <a:fld id="{D77EF9A2-1BE1-43E3-AA90-D64DA13A90F0}" type="slidenum">
              <a:rPr lang="ru-RU" smtClean="0"/>
              <a:pPr/>
              <a:t>10</a:t>
            </a:fld>
            <a:endParaRPr lang="ru-RU"/>
          </a:p>
        </p:txBody>
      </p:sp>
    </p:spTree>
    <p:extLst>
      <p:ext uri="{BB962C8B-B14F-4D97-AF65-F5344CB8AC3E}">
        <p14:creationId xmlns:p14="http://schemas.microsoft.com/office/powerpoint/2010/main" val="13807226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182880"/>
            <a:r>
              <a:rPr lang="ru-RU" sz="1200" kern="1200" dirty="0">
                <a:solidFill>
                  <a:schemeClr val="tx1"/>
                </a:solidFill>
                <a:effectLst/>
                <a:latin typeface="+mn-lt"/>
                <a:ea typeface="+mn-ea"/>
                <a:cs typeface="+mn-cs"/>
              </a:rPr>
              <a:t>Еще одно упражнение, которое может быть использовано вами, в том числе и для домашнего задания, – это 5 кругов поддержки. Упражнение позволяет обнаружить людей в Вашем окружении, в сообществе, которые могут помочь или наоборот осознать свое одиночество и поставить задачи по его преодолению. Вы можете также использовать это упражнение для того, чтобы оказывать помощь своим близким и друзьям, своим ученикам.</a:t>
            </a:r>
          </a:p>
          <a:p>
            <a:pPr indent="182880"/>
            <a:endParaRPr lang="en-US" sz="1200" kern="1200" dirty="0">
              <a:solidFill>
                <a:schemeClr val="tx1"/>
              </a:solidFill>
              <a:effectLst/>
              <a:latin typeface="+mn-lt"/>
              <a:ea typeface="+mn-ea"/>
              <a:cs typeface="+mn-cs"/>
            </a:endParaRPr>
          </a:p>
          <a:p>
            <a:pPr indent="182880"/>
            <a:r>
              <a:rPr lang="ru-RU" sz="1200" i="1" kern="1200" dirty="0">
                <a:solidFill>
                  <a:schemeClr val="tx1"/>
                </a:solidFill>
                <a:effectLst/>
                <a:latin typeface="+mn-lt"/>
                <a:ea typeface="+mn-ea"/>
                <a:cs typeface="+mn-cs"/>
              </a:rPr>
              <a:t>(Педагог-психолог может предложит педагогам найти людей, которые могут выступать для них опорой, исследователем, защитником, помощником и т.д. После выполнения упражнения можно провести обсуждение по предлагаемым ниже вопросам.</a:t>
            </a:r>
            <a:endParaRPr lang="en-US" sz="1200" kern="1200" dirty="0">
              <a:solidFill>
                <a:schemeClr val="tx1"/>
              </a:solidFill>
              <a:effectLst/>
              <a:latin typeface="+mn-lt"/>
              <a:ea typeface="+mn-ea"/>
              <a:cs typeface="+mn-cs"/>
            </a:endParaRPr>
          </a:p>
          <a:p>
            <a:pPr indent="182880"/>
            <a:r>
              <a:rPr lang="ru-RU" sz="1200" i="1" kern="1200" dirty="0">
                <a:solidFill>
                  <a:schemeClr val="tx1"/>
                </a:solidFill>
                <a:effectLst/>
                <a:latin typeface="+mn-lt"/>
                <a:ea typeface="+mn-ea"/>
                <a:cs typeface="+mn-cs"/>
              </a:rPr>
              <a:t>Вопросы для осознания после выполнения задания «5 кругов поддержки и помощи»:</a:t>
            </a:r>
            <a:endParaRPr lang="en-US" sz="1200" kern="1200" dirty="0">
              <a:solidFill>
                <a:schemeClr val="tx1"/>
              </a:solidFill>
              <a:effectLst/>
              <a:latin typeface="+mn-lt"/>
              <a:ea typeface="+mn-ea"/>
              <a:cs typeface="+mn-cs"/>
            </a:endParaRPr>
          </a:p>
          <a:p>
            <a:pPr indent="182880"/>
            <a:r>
              <a:rPr lang="ru-RU" sz="1200" i="1" kern="1200" dirty="0">
                <a:solidFill>
                  <a:schemeClr val="tx1"/>
                </a:solidFill>
                <a:effectLst/>
                <a:latin typeface="+mn-lt"/>
                <a:ea typeface="+mn-ea"/>
                <a:cs typeface="+mn-cs"/>
              </a:rPr>
              <a:t>- Есть ли у Вас те, на кого вы можете опереться?</a:t>
            </a:r>
            <a:endParaRPr lang="en-US" sz="1200" kern="1200" dirty="0">
              <a:solidFill>
                <a:schemeClr val="tx1"/>
              </a:solidFill>
              <a:effectLst/>
              <a:latin typeface="+mn-lt"/>
              <a:ea typeface="+mn-ea"/>
              <a:cs typeface="+mn-cs"/>
            </a:endParaRPr>
          </a:p>
          <a:p>
            <a:pPr indent="182880"/>
            <a:r>
              <a:rPr lang="ru-RU" sz="1200" i="1" kern="1200" dirty="0">
                <a:solidFill>
                  <a:schemeClr val="tx1"/>
                </a:solidFill>
                <a:effectLst/>
                <a:latin typeface="+mn-lt"/>
                <a:ea typeface="+mn-ea"/>
                <a:cs typeface="+mn-cs"/>
              </a:rPr>
              <a:t>- Есть ли в Вашем окружение люди, которые могут вам помочь?</a:t>
            </a:r>
            <a:endParaRPr lang="en-US" sz="1200" kern="1200" dirty="0">
              <a:solidFill>
                <a:schemeClr val="tx1"/>
              </a:solidFill>
              <a:effectLst/>
              <a:latin typeface="+mn-lt"/>
              <a:ea typeface="+mn-ea"/>
              <a:cs typeface="+mn-cs"/>
            </a:endParaRPr>
          </a:p>
          <a:p>
            <a:pPr indent="182880"/>
            <a:r>
              <a:rPr lang="ru-RU" sz="1200" i="1" kern="1200" dirty="0">
                <a:solidFill>
                  <a:schemeClr val="tx1"/>
                </a:solidFill>
                <a:effectLst/>
                <a:latin typeface="+mn-lt"/>
                <a:ea typeface="+mn-ea"/>
                <a:cs typeface="+mn-cs"/>
              </a:rPr>
              <a:t>- Как Вы себя чувствуете, когда понимаете, что нет опоры и Вы можете положиться только на себя?</a:t>
            </a:r>
            <a:endParaRPr lang="en-US" sz="1200" kern="1200" dirty="0">
              <a:solidFill>
                <a:schemeClr val="tx1"/>
              </a:solidFill>
              <a:effectLst/>
              <a:latin typeface="+mn-lt"/>
              <a:ea typeface="+mn-ea"/>
              <a:cs typeface="+mn-cs"/>
            </a:endParaRPr>
          </a:p>
          <a:p>
            <a:pPr indent="182880"/>
            <a:r>
              <a:rPr lang="ru-RU" sz="1200" i="1" kern="1200" dirty="0">
                <a:solidFill>
                  <a:schemeClr val="tx1"/>
                </a:solidFill>
                <a:effectLst/>
                <a:latin typeface="+mn-lt"/>
                <a:ea typeface="+mn-ea"/>
                <a:cs typeface="+mn-cs"/>
              </a:rPr>
              <a:t>- Что Вам необходимо делать, чтобы восполнять свои ресурсы?</a:t>
            </a:r>
            <a:endParaRPr lang="en-US" sz="1200" kern="1200" dirty="0">
              <a:solidFill>
                <a:schemeClr val="tx1"/>
              </a:solidFill>
              <a:effectLst/>
              <a:latin typeface="+mn-lt"/>
              <a:ea typeface="+mn-ea"/>
              <a:cs typeface="+mn-cs"/>
            </a:endParaRPr>
          </a:p>
          <a:p>
            <a:pPr indent="182880"/>
            <a:r>
              <a:rPr lang="ru-RU" sz="1200" i="1" kern="1200" dirty="0">
                <a:solidFill>
                  <a:schemeClr val="tx1"/>
                </a:solidFill>
                <a:effectLst/>
                <a:latin typeface="+mn-lt"/>
                <a:ea typeface="+mn-ea"/>
                <a:cs typeface="+mn-cs"/>
              </a:rPr>
              <a:t>- Кто эти люди? Почему они могут рассматриваться для Вашего круга поддержки?)</a:t>
            </a:r>
            <a:endParaRPr lang="ru-RU" dirty="0"/>
          </a:p>
        </p:txBody>
      </p:sp>
      <p:sp>
        <p:nvSpPr>
          <p:cNvPr id="4" name="Номер слайда 3"/>
          <p:cNvSpPr>
            <a:spLocks noGrp="1"/>
          </p:cNvSpPr>
          <p:nvPr>
            <p:ph type="sldNum" sz="quarter" idx="10"/>
          </p:nvPr>
        </p:nvSpPr>
        <p:spPr/>
        <p:txBody>
          <a:bodyPr/>
          <a:lstStyle/>
          <a:p>
            <a:fld id="{D77EF9A2-1BE1-43E3-AA90-D64DA13A90F0}" type="slidenum">
              <a:rPr lang="ru-RU" smtClean="0"/>
              <a:pPr/>
              <a:t>11</a:t>
            </a:fld>
            <a:endParaRPr lang="ru-RU"/>
          </a:p>
        </p:txBody>
      </p:sp>
    </p:spTree>
    <p:extLst>
      <p:ext uri="{BB962C8B-B14F-4D97-AF65-F5344CB8AC3E}">
        <p14:creationId xmlns:p14="http://schemas.microsoft.com/office/powerpoint/2010/main" val="19636834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182880"/>
            <a:r>
              <a:rPr lang="ru-RU" sz="1200" kern="1200" dirty="0">
                <a:solidFill>
                  <a:schemeClr val="tx1"/>
                </a:solidFill>
                <a:effectLst/>
                <a:latin typeface="+mn-lt"/>
                <a:ea typeface="+mn-ea"/>
                <a:cs typeface="+mn-cs"/>
              </a:rPr>
              <a:t>Еще одним упражнением, позволяющим осознать свои ресурсы и пользоваться ими, является упражнение «Мои достижения». В этом случае Вы можете поделиться тем, что умеете делать лучше всего. После этого, как правило, слушатели выражают восхищение человеку голосом или аплодисментами. Такое упражнение позволит Вам, или ученику, которому Вы помогаете проделать такое упражнение, повысить свою уверенность. Вы можете возвращаться к такой форме получения похвалы самостоятельно, в кругу семьи.</a:t>
            </a:r>
            <a:endParaRPr lang="ru-RU" dirty="0"/>
          </a:p>
        </p:txBody>
      </p:sp>
      <p:sp>
        <p:nvSpPr>
          <p:cNvPr id="4" name="Номер слайда 3"/>
          <p:cNvSpPr>
            <a:spLocks noGrp="1"/>
          </p:cNvSpPr>
          <p:nvPr>
            <p:ph type="sldNum" sz="quarter" idx="10"/>
          </p:nvPr>
        </p:nvSpPr>
        <p:spPr/>
        <p:txBody>
          <a:bodyPr/>
          <a:lstStyle/>
          <a:p>
            <a:fld id="{D77EF9A2-1BE1-43E3-AA90-D64DA13A90F0}" type="slidenum">
              <a:rPr lang="ru-RU" smtClean="0"/>
              <a:pPr/>
              <a:t>12</a:t>
            </a:fld>
            <a:endParaRPr lang="ru-RU"/>
          </a:p>
        </p:txBody>
      </p:sp>
    </p:spTree>
    <p:extLst>
      <p:ext uri="{BB962C8B-B14F-4D97-AF65-F5344CB8AC3E}">
        <p14:creationId xmlns:p14="http://schemas.microsoft.com/office/powerpoint/2010/main" val="4507886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2DBB5961-1461-4DD1-AADD-1DD1FBB1B8F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BA97BFA7-3ABB-4B98-A276-1F5DD6AC5EE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indent="182880">
              <a:spcBef>
                <a:spcPct val="0"/>
              </a:spcBef>
            </a:pPr>
            <a:r>
              <a:rPr lang="ru-RU" sz="1200" kern="1200" dirty="0">
                <a:solidFill>
                  <a:schemeClr val="tx1"/>
                </a:solidFill>
                <a:effectLst/>
                <a:latin typeface="+mn-lt"/>
                <a:ea typeface="+mn-ea"/>
                <a:cs typeface="+mn-cs"/>
              </a:rPr>
              <a:t>Для избавления от напряжения и тревоги можно использовать упражнения по визуализации.</a:t>
            </a:r>
            <a:r>
              <a:rPr lang="ru-RU" sz="1200" b="1" kern="1200" dirty="0">
                <a:solidFill>
                  <a:schemeClr val="tx1"/>
                </a:solidFill>
                <a:effectLst/>
                <a:latin typeface="+mn-lt"/>
                <a:ea typeface="+mn-ea"/>
                <a:cs typeface="+mn-cs"/>
              </a:rPr>
              <a:t> </a:t>
            </a:r>
            <a:r>
              <a:rPr lang="ru-RU" sz="1200" kern="1200" dirty="0">
                <a:solidFill>
                  <a:schemeClr val="tx1"/>
                </a:solidFill>
                <a:effectLst/>
                <a:latin typeface="+mn-lt"/>
                <a:ea typeface="+mn-ea"/>
                <a:cs typeface="+mn-cs"/>
              </a:rPr>
              <a:t>Это позволит быстро отвлечься от напряженной ситуации, восстановить эмоциональное равновесие. Например, упражнение «Разгладим море», которое мы сейчас проведем.</a:t>
            </a:r>
            <a:endParaRPr lang="en-US" altLang="en-US" b="0" dirty="0"/>
          </a:p>
        </p:txBody>
      </p:sp>
      <p:sp>
        <p:nvSpPr>
          <p:cNvPr id="20484" name="Slide Number Placeholder 3">
            <a:extLst>
              <a:ext uri="{FF2B5EF4-FFF2-40B4-BE49-F238E27FC236}">
                <a16:creationId xmlns:a16="http://schemas.microsoft.com/office/drawing/2014/main" id="{35B50E8A-9898-4B73-B2F9-1ABD6F1C328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CB79EBC-013D-486B-891E-811AE8B98CD2}" type="slidenum">
              <a:rPr lang="ru-RU" altLang="en-US"/>
              <a:pPr fontAlgn="base">
                <a:spcBef>
                  <a:spcPct val="0"/>
                </a:spcBef>
                <a:spcAft>
                  <a:spcPct val="0"/>
                </a:spcAft>
              </a:pPr>
              <a:t>13</a:t>
            </a:fld>
            <a:endParaRPr lang="ru-RU"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182880"/>
            <a:r>
              <a:rPr lang="ru-RU" sz="1200" kern="1200" dirty="0">
                <a:solidFill>
                  <a:schemeClr val="tx1"/>
                </a:solidFill>
                <a:effectLst/>
                <a:latin typeface="+mn-lt"/>
                <a:ea typeface="+mn-ea"/>
                <a:cs typeface="+mn-cs"/>
              </a:rPr>
              <a:t>Представьте себе какую-то конфликтную ситуацию. Проследите, какие ощущения возникают в Вашем теле. Часто в таких ситуациях появляется дискомфорт (давление, сжатие, жжение, пульсация). Закройте глаза. Посмотрите внутренним взором в область грудины и представьте бушующее «огненное море» эмоций. </a:t>
            </a:r>
            <a:endParaRPr lang="en-US" dirty="0"/>
          </a:p>
        </p:txBody>
      </p:sp>
      <p:sp>
        <p:nvSpPr>
          <p:cNvPr id="4" name="Slide Number Placeholder 3"/>
          <p:cNvSpPr>
            <a:spLocks noGrp="1"/>
          </p:cNvSpPr>
          <p:nvPr>
            <p:ph type="sldNum" sz="quarter" idx="5"/>
          </p:nvPr>
        </p:nvSpPr>
        <p:spPr/>
        <p:txBody>
          <a:bodyPr/>
          <a:lstStyle/>
          <a:p>
            <a:fld id="{D77EF9A2-1BE1-43E3-AA90-D64DA13A90F0}" type="slidenum">
              <a:rPr lang="ru-RU" smtClean="0"/>
              <a:pPr/>
              <a:t>14</a:t>
            </a:fld>
            <a:endParaRPr lang="ru-RU"/>
          </a:p>
        </p:txBody>
      </p:sp>
    </p:spTree>
    <p:extLst>
      <p:ext uri="{BB962C8B-B14F-4D97-AF65-F5344CB8AC3E}">
        <p14:creationId xmlns:p14="http://schemas.microsoft.com/office/powerpoint/2010/main" val="34091735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182880" algn="l" defTabSz="914400" rtl="0" eaLnBrk="1" fontAlgn="auto" latinLnBrk="0" hangingPunct="1">
              <a:lnSpc>
                <a:spcPct val="100000"/>
              </a:lnSpc>
              <a:spcBef>
                <a:spcPts val="0"/>
              </a:spcBef>
              <a:spcAft>
                <a:spcPts val="0"/>
              </a:spcAft>
              <a:buClrTx/>
              <a:buSzTx/>
              <a:buFontTx/>
              <a:buNone/>
              <a:tabLst/>
              <a:defRPr/>
            </a:pPr>
            <a:r>
              <a:rPr lang="ru-RU" sz="1200" dirty="0"/>
              <a:t>Теперь визуально рукой разгладьте это море до ровного зеркала. Что вы теперь чувствуете? </a:t>
            </a:r>
            <a:endParaRPr lang="ru-RU" dirty="0"/>
          </a:p>
        </p:txBody>
      </p:sp>
      <p:sp>
        <p:nvSpPr>
          <p:cNvPr id="4" name="Номер слайда 3"/>
          <p:cNvSpPr>
            <a:spLocks noGrp="1"/>
          </p:cNvSpPr>
          <p:nvPr>
            <p:ph type="sldNum" sz="quarter" idx="10"/>
          </p:nvPr>
        </p:nvSpPr>
        <p:spPr/>
        <p:txBody>
          <a:bodyPr/>
          <a:lstStyle/>
          <a:p>
            <a:fld id="{D77EF9A2-1BE1-43E3-AA90-D64DA13A90F0}" type="slidenum">
              <a:rPr lang="ru-RU" smtClean="0"/>
              <a:pPr/>
              <a:t>15</a:t>
            </a:fld>
            <a:endParaRPr lang="ru-RU"/>
          </a:p>
        </p:txBody>
      </p:sp>
    </p:spTree>
    <p:extLst>
      <p:ext uri="{BB962C8B-B14F-4D97-AF65-F5344CB8AC3E}">
        <p14:creationId xmlns:p14="http://schemas.microsoft.com/office/powerpoint/2010/main" val="5013692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Образ слайда 1">
            <a:extLst>
              <a:ext uri="{FF2B5EF4-FFF2-40B4-BE49-F238E27FC236}">
                <a16:creationId xmlns:a16="http://schemas.microsoft.com/office/drawing/2014/main" id="{3092B6D5-4976-437D-8368-0EA000E162D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Заметки 2">
            <a:extLst>
              <a:ext uri="{FF2B5EF4-FFF2-40B4-BE49-F238E27FC236}">
                <a16:creationId xmlns:a16="http://schemas.microsoft.com/office/drawing/2014/main" id="{60D05750-0403-4D3E-8770-CB858C12385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indent="182880">
              <a:spcBef>
                <a:spcPct val="0"/>
              </a:spcBef>
            </a:pPr>
            <a:r>
              <a:rPr lang="ru-RU" sz="1200" kern="1200" dirty="0">
                <a:solidFill>
                  <a:schemeClr val="tx1"/>
                </a:solidFill>
                <a:effectLst/>
                <a:latin typeface="+mn-lt"/>
                <a:ea typeface="+mn-ea"/>
                <a:cs typeface="+mn-cs"/>
              </a:rPr>
              <a:t>Также можно использовать упражнение «Мусорное ведро». В этом случае Вам можно избавиться от того, чего Вы устали или от чего-то, что Вас утомляет, раздражает, подавляет. Это простое, но эффективное упражнение.</a:t>
            </a:r>
            <a:endParaRPr lang="en-US" altLang="en-US" dirty="0"/>
          </a:p>
        </p:txBody>
      </p:sp>
      <p:sp>
        <p:nvSpPr>
          <p:cNvPr id="24580" name="Номер слайда 3">
            <a:extLst>
              <a:ext uri="{FF2B5EF4-FFF2-40B4-BE49-F238E27FC236}">
                <a16:creationId xmlns:a16="http://schemas.microsoft.com/office/drawing/2014/main" id="{A784B3B9-F243-4955-AEBA-59FA36AC888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05553E2-EFE3-4AC4-BAAD-BCECB66306FD}" type="slidenum">
              <a:rPr lang="ru-RU" altLang="en-US"/>
              <a:pPr fontAlgn="base">
                <a:spcBef>
                  <a:spcPct val="0"/>
                </a:spcBef>
                <a:spcAft>
                  <a:spcPct val="0"/>
                </a:spcAft>
              </a:pPr>
              <a:t>16</a:t>
            </a:fld>
            <a:endParaRPr lang="ru-RU"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Образ слайда 1">
            <a:extLst>
              <a:ext uri="{FF2B5EF4-FFF2-40B4-BE49-F238E27FC236}">
                <a16:creationId xmlns:a16="http://schemas.microsoft.com/office/drawing/2014/main" id="{8AC1A816-C344-43FC-AF34-DDC0B027F62D}"/>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Заметки 2">
            <a:extLst>
              <a:ext uri="{FF2B5EF4-FFF2-40B4-BE49-F238E27FC236}">
                <a16:creationId xmlns:a16="http://schemas.microsoft.com/office/drawing/2014/main" id="{7E3AFDB5-C66C-4038-AE14-D1E57551FA6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indent="182880"/>
            <a:r>
              <a:rPr lang="ru-RU" sz="1200" kern="1200" dirty="0">
                <a:solidFill>
                  <a:schemeClr val="tx1"/>
                </a:solidFill>
                <a:effectLst/>
                <a:latin typeface="+mn-lt"/>
                <a:ea typeface="+mn-ea"/>
                <a:cs typeface="+mn-cs"/>
              </a:rPr>
              <a:t>Очень хорошо влияет на снятие внутреннего напряжения (в т.ч. в теле) техника управления дыханием. Управление дыханием – это эффективное средство влияния на тонус мышц и эмоциональные центры мозга. </a:t>
            </a:r>
            <a:endParaRPr lang="en-US" sz="1200" kern="1200" dirty="0">
              <a:solidFill>
                <a:schemeClr val="tx1"/>
              </a:solidFill>
              <a:effectLst/>
              <a:latin typeface="+mn-lt"/>
              <a:ea typeface="+mn-ea"/>
              <a:cs typeface="+mn-cs"/>
            </a:endParaRPr>
          </a:p>
          <a:p>
            <a:pPr indent="182880"/>
            <a:r>
              <a:rPr lang="ru-RU" sz="1200" kern="1200" dirty="0">
                <a:solidFill>
                  <a:schemeClr val="tx1"/>
                </a:solidFill>
                <a:effectLst/>
                <a:latin typeface="+mn-lt"/>
                <a:ea typeface="+mn-ea"/>
                <a:cs typeface="+mn-cs"/>
              </a:rPr>
              <a:t>Медленное и глубокое дыхание (с участием мышц живота) понижает возбудимость нервных центров, способствует мышечному расслаблению, релаксации. </a:t>
            </a:r>
            <a:endParaRPr lang="en-US" sz="1200" kern="1200" dirty="0">
              <a:solidFill>
                <a:schemeClr val="tx1"/>
              </a:solidFill>
              <a:effectLst/>
              <a:latin typeface="+mn-lt"/>
              <a:ea typeface="+mn-ea"/>
              <a:cs typeface="+mn-cs"/>
            </a:endParaRPr>
          </a:p>
          <a:p>
            <a:pPr indent="182880"/>
            <a:r>
              <a:rPr lang="ru-RU" sz="1200" kern="1200" dirty="0">
                <a:solidFill>
                  <a:schemeClr val="tx1"/>
                </a:solidFill>
                <a:effectLst/>
                <a:latin typeface="+mn-lt"/>
                <a:ea typeface="+mn-ea"/>
                <a:cs typeface="+mn-cs"/>
              </a:rPr>
              <a:t>Частое (грудное) дыхание, наоборот, обеспечивает высокий уровень активности организма, поддерживает нервно-психическую напряженность. </a:t>
            </a:r>
            <a:endParaRPr lang="en-US" sz="1200" kern="1200" dirty="0">
              <a:solidFill>
                <a:schemeClr val="tx1"/>
              </a:solidFill>
              <a:effectLst/>
              <a:latin typeface="+mn-lt"/>
              <a:ea typeface="+mn-ea"/>
              <a:cs typeface="+mn-cs"/>
            </a:endParaRPr>
          </a:p>
          <a:p>
            <a:pPr indent="182880"/>
            <a:r>
              <a:rPr lang="ru-RU" sz="1200" i="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indent="182880"/>
            <a:r>
              <a:rPr lang="ru-RU" sz="1200" i="1" kern="1200" dirty="0">
                <a:solidFill>
                  <a:schemeClr val="tx1"/>
                </a:solidFill>
                <a:effectLst/>
                <a:latin typeface="+mn-lt"/>
                <a:ea typeface="+mn-ea"/>
                <a:cs typeface="+mn-cs"/>
              </a:rPr>
              <a:t>(Научите педагогов этим пользоваться. Моете провести упражнение, предлагаемое нами.)</a:t>
            </a:r>
            <a:endParaRPr lang="en-US" altLang="en-US" dirty="0"/>
          </a:p>
        </p:txBody>
      </p:sp>
      <p:sp>
        <p:nvSpPr>
          <p:cNvPr id="26628" name="Номер слайда 3">
            <a:extLst>
              <a:ext uri="{FF2B5EF4-FFF2-40B4-BE49-F238E27FC236}">
                <a16:creationId xmlns:a16="http://schemas.microsoft.com/office/drawing/2014/main" id="{5A18F7D4-EB0C-4E37-99AA-B177900297F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49118D9-805A-4306-9460-067E137496EE}" type="slidenum">
              <a:rPr lang="ru-RU" altLang="en-US"/>
              <a:pPr fontAlgn="base">
                <a:spcBef>
                  <a:spcPct val="0"/>
                </a:spcBef>
                <a:spcAft>
                  <a:spcPct val="0"/>
                </a:spcAft>
              </a:pPr>
              <a:t>17</a:t>
            </a:fld>
            <a:endParaRPr lang="ru-RU"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Образ слайда 1">
            <a:extLst>
              <a:ext uri="{FF2B5EF4-FFF2-40B4-BE49-F238E27FC236}">
                <a16:creationId xmlns:a16="http://schemas.microsoft.com/office/drawing/2014/main" id="{14F51D20-032D-4899-AC60-7E1B9ABB455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Заметки 2">
            <a:extLst>
              <a:ext uri="{FF2B5EF4-FFF2-40B4-BE49-F238E27FC236}">
                <a16:creationId xmlns:a16="http://schemas.microsoft.com/office/drawing/2014/main" id="{9149CC22-92FF-441E-A800-C1C73DB2B0D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indent="182880">
              <a:spcBef>
                <a:spcPct val="0"/>
              </a:spcBef>
            </a:pPr>
            <a:r>
              <a:rPr lang="ru-RU" altLang="en-US" i="1" dirty="0"/>
              <a:t>(Используйте один, второй или оба способа в своей практической работе с</a:t>
            </a:r>
            <a:r>
              <a:rPr lang="ru-RU" altLang="en-US" i="1" baseline="0" dirty="0"/>
              <a:t> педагогами)</a:t>
            </a:r>
            <a:endParaRPr lang="en-US" altLang="en-US" i="1" dirty="0"/>
          </a:p>
        </p:txBody>
      </p:sp>
      <p:sp>
        <p:nvSpPr>
          <p:cNvPr id="28676" name="Номер слайда 3">
            <a:extLst>
              <a:ext uri="{FF2B5EF4-FFF2-40B4-BE49-F238E27FC236}">
                <a16:creationId xmlns:a16="http://schemas.microsoft.com/office/drawing/2014/main" id="{57075939-9652-4762-82E1-AED56D7DDBC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3D764A6-0AA7-4BEB-9A3C-C3B8CEC2DD98}" type="slidenum">
              <a:rPr lang="ru-RU" altLang="en-US"/>
              <a:pPr fontAlgn="base">
                <a:spcBef>
                  <a:spcPct val="0"/>
                </a:spcBef>
                <a:spcAft>
                  <a:spcPct val="0"/>
                </a:spcAft>
              </a:pPr>
              <a:t>18</a:t>
            </a:fld>
            <a:endParaRPr lang="ru-RU"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182880"/>
            <a:r>
              <a:rPr lang="ru-RU" sz="1200" i="1" kern="1200" dirty="0">
                <a:solidFill>
                  <a:schemeClr val="tx1"/>
                </a:solidFill>
                <a:effectLst/>
                <a:latin typeface="+mn-lt"/>
                <a:ea typeface="+mn-ea"/>
                <a:cs typeface="+mn-cs"/>
              </a:rPr>
              <a:t>(Информируйте педагогов о важности обращения за помощью. Проинформируйте о возможности получения бесплатной психологической помощи на сайте </a:t>
            </a:r>
            <a:r>
              <a:rPr lang="ru-RU" sz="1200" i="1" u="sng" kern="1200" dirty="0">
                <a:solidFill>
                  <a:schemeClr val="tx1"/>
                </a:solidFill>
                <a:effectLst/>
                <a:latin typeface="+mn-lt"/>
                <a:ea typeface="+mn-ea"/>
                <a:cs typeface="+mn-cs"/>
                <a:hlinkClick r:id="rId3"/>
              </a:rPr>
              <a:t>https://covid-19.mentalcenter.kz/ru</a:t>
            </a:r>
            <a:r>
              <a:rPr lang="ru-RU" sz="1200" i="1" kern="1200" dirty="0">
                <a:solidFill>
                  <a:schemeClr val="tx1"/>
                </a:solidFill>
                <a:effectLst/>
                <a:latin typeface="+mn-lt"/>
                <a:ea typeface="+mn-ea"/>
                <a:cs typeface="+mn-cs"/>
              </a:rPr>
              <a:t>)</a:t>
            </a:r>
            <a:endParaRPr lang="ru-RU" dirty="0"/>
          </a:p>
        </p:txBody>
      </p:sp>
      <p:sp>
        <p:nvSpPr>
          <p:cNvPr id="4" name="Номер слайда 3"/>
          <p:cNvSpPr>
            <a:spLocks noGrp="1"/>
          </p:cNvSpPr>
          <p:nvPr>
            <p:ph type="sldNum" sz="quarter" idx="10"/>
          </p:nvPr>
        </p:nvSpPr>
        <p:spPr/>
        <p:txBody>
          <a:bodyPr/>
          <a:lstStyle/>
          <a:p>
            <a:fld id="{D77EF9A2-1BE1-43E3-AA90-D64DA13A90F0}" type="slidenum">
              <a:rPr lang="ru-RU" smtClean="0"/>
              <a:pPr/>
              <a:t>19</a:t>
            </a:fld>
            <a:endParaRPr lang="ru-RU"/>
          </a:p>
        </p:txBody>
      </p:sp>
    </p:spTree>
    <p:extLst>
      <p:ext uri="{BB962C8B-B14F-4D97-AF65-F5344CB8AC3E}">
        <p14:creationId xmlns:p14="http://schemas.microsoft.com/office/powerpoint/2010/main" val="27335967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182880" eaLnBrk="1"/>
            <a:r>
              <a:rPr lang="ru-RU" altLang="en-US" sz="1200" dirty="0"/>
              <a:t>Вспышка коронавируса COVID-19 вызвала беспокойство и тревогу среди населения всего мира. Многие испытывают тревогу и боязнь, и те, кто затронуты ситуацией с вирусом в различной степени, могут пережить сильную панику, страх и беспокойство.</a:t>
            </a:r>
            <a:endParaRPr lang="en-US" altLang="en-US" sz="1200" dirty="0">
              <a:latin typeface="Gill Sans MT" panose="020B0502020104020203" pitchFamily="34" charset="0"/>
            </a:endParaRPr>
          </a:p>
          <a:p>
            <a:pPr indent="182880" eaLnBrk="1"/>
            <a:r>
              <a:rPr lang="ru-RU" altLang="en-US" sz="1200" dirty="0"/>
              <a:t>Беспокойство о родных и близких, чувство неопределённости, работа в дистанционном формате, большие нагрузки, условия нестабильности – все эти и другие факторы во время вспышки коронавируса COVID-19 могут также привести к эмоциональному выгоранию. </a:t>
            </a:r>
            <a:endParaRPr lang="en-US" altLang="en-US" sz="1200" dirty="0">
              <a:latin typeface="Gill Sans MT" panose="020B0502020104020203" pitchFamily="34" charset="0"/>
            </a:endParaRPr>
          </a:p>
          <a:p>
            <a:pPr indent="182880"/>
            <a:r>
              <a:rPr lang="ru-RU" dirty="0"/>
              <a:t>В это время педагогам особенно важно обратить внимание на свое психическое здоровье. Например, очень важно уметь предупреждать и бороться с </a:t>
            </a:r>
            <a:r>
              <a:rPr lang="ru-RU" baseline="0" dirty="0"/>
              <a:t>профессиональным выгоранием. Давайте рассмотрим можно сделать для этого.</a:t>
            </a:r>
            <a:endParaRPr lang="ru-RU" dirty="0"/>
          </a:p>
        </p:txBody>
      </p:sp>
      <p:sp>
        <p:nvSpPr>
          <p:cNvPr id="4" name="Номер слайда 3"/>
          <p:cNvSpPr>
            <a:spLocks noGrp="1"/>
          </p:cNvSpPr>
          <p:nvPr>
            <p:ph type="sldNum" sz="quarter" idx="10"/>
          </p:nvPr>
        </p:nvSpPr>
        <p:spPr/>
        <p:txBody>
          <a:bodyPr/>
          <a:lstStyle/>
          <a:p>
            <a:fld id="{D77EF9A2-1BE1-43E3-AA90-D64DA13A90F0}" type="slidenum">
              <a:rPr lang="ru-RU" smtClean="0"/>
              <a:pPr/>
              <a:t>2</a:t>
            </a:fld>
            <a:endParaRPr lang="ru-RU"/>
          </a:p>
        </p:txBody>
      </p:sp>
    </p:spTree>
    <p:extLst>
      <p:ext uri="{BB962C8B-B14F-4D97-AF65-F5344CB8AC3E}">
        <p14:creationId xmlns:p14="http://schemas.microsoft.com/office/powerpoint/2010/main" val="39962636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182880"/>
            <a:r>
              <a:rPr lang="ru-RU" sz="1200" i="1" kern="1200" dirty="0">
                <a:solidFill>
                  <a:schemeClr val="tx1"/>
                </a:solidFill>
                <a:effectLst/>
                <a:latin typeface="+mn-lt"/>
                <a:ea typeface="+mn-ea"/>
                <a:cs typeface="+mn-cs"/>
              </a:rPr>
              <a:t>(Ознакомьте педагогов с алгоритмом пользования сайтом или продемонстрируйте при помощи обзора сайта в ходе демонстрации)</a:t>
            </a:r>
            <a:r>
              <a:rPr lang="ru-RU" sz="1200"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pPr indent="182880"/>
            <a:r>
              <a:rPr lang="ru-RU"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228600" lvl="0" indent="182880">
              <a:buFont typeface="+mj-lt"/>
              <a:buAutoNum type="arabicPeriod"/>
            </a:pPr>
            <a:r>
              <a:rPr lang="ru-RU" sz="1200" kern="1200" dirty="0">
                <a:solidFill>
                  <a:schemeClr val="tx1"/>
                </a:solidFill>
                <a:effectLst/>
                <a:latin typeface="+mn-lt"/>
                <a:ea typeface="+mn-ea"/>
                <a:cs typeface="+mn-cs"/>
              </a:rPr>
              <a:t>Зайти на </a:t>
            </a:r>
            <a:r>
              <a:rPr lang="ru-RU" sz="1200" b="1" kern="1200" dirty="0">
                <a:solidFill>
                  <a:schemeClr val="tx1"/>
                </a:solidFill>
                <a:effectLst/>
                <a:latin typeface="+mn-lt"/>
                <a:ea typeface="+mn-ea"/>
                <a:cs typeface="+mn-cs"/>
              </a:rPr>
              <a:t>один</a:t>
            </a:r>
            <a:r>
              <a:rPr lang="ru-RU" sz="1200" kern="1200" dirty="0">
                <a:solidFill>
                  <a:schemeClr val="tx1"/>
                </a:solidFill>
                <a:effectLst/>
                <a:latin typeface="+mn-lt"/>
                <a:ea typeface="+mn-ea"/>
                <a:cs typeface="+mn-cs"/>
              </a:rPr>
              <a:t> из шести </a:t>
            </a:r>
            <a:r>
              <a:rPr lang="ru-RU" sz="1200" b="1" kern="1200" dirty="0">
                <a:solidFill>
                  <a:schemeClr val="tx1"/>
                </a:solidFill>
                <a:effectLst/>
                <a:latin typeface="+mn-lt"/>
                <a:ea typeface="+mn-ea"/>
                <a:cs typeface="+mn-cs"/>
              </a:rPr>
              <a:t>разделов сайта </a:t>
            </a:r>
            <a:r>
              <a:rPr lang="ru-RU" sz="1200" kern="1200" dirty="0">
                <a:solidFill>
                  <a:schemeClr val="tx1"/>
                </a:solidFill>
                <a:effectLst/>
                <a:latin typeface="+mn-lt"/>
                <a:ea typeface="+mn-ea"/>
                <a:cs typeface="+mn-cs"/>
              </a:rPr>
              <a:t>(«Пожилым людям», «Детям и подросткам», «Людям с ограниченными возможностями» и другие). </a:t>
            </a:r>
            <a:endParaRPr lang="en-US" sz="1200" kern="1200" dirty="0">
              <a:solidFill>
                <a:schemeClr val="tx1"/>
              </a:solidFill>
              <a:effectLst/>
              <a:latin typeface="+mn-lt"/>
              <a:ea typeface="+mn-ea"/>
              <a:cs typeface="+mn-cs"/>
            </a:endParaRPr>
          </a:p>
          <a:p>
            <a:pPr marL="228600" lvl="0" indent="182880">
              <a:buFont typeface="+mj-lt"/>
              <a:buAutoNum type="arabicPeriod"/>
            </a:pPr>
            <a:r>
              <a:rPr lang="ru-RU" sz="1200" kern="1200" dirty="0">
                <a:solidFill>
                  <a:schemeClr val="tx1"/>
                </a:solidFill>
                <a:effectLst/>
                <a:latin typeface="+mn-lt"/>
                <a:ea typeface="+mn-ea"/>
                <a:cs typeface="+mn-cs"/>
              </a:rPr>
              <a:t>Нажать на </a:t>
            </a:r>
            <a:r>
              <a:rPr lang="ru-RU" sz="1200" b="1" kern="1200" dirty="0">
                <a:solidFill>
                  <a:schemeClr val="tx1"/>
                </a:solidFill>
                <a:effectLst/>
                <a:latin typeface="+mn-lt"/>
                <a:ea typeface="+mn-ea"/>
                <a:cs typeface="+mn-cs"/>
              </a:rPr>
              <a:t>«Онлайн специалисты» </a:t>
            </a:r>
            <a:r>
              <a:rPr lang="ru-RU" sz="1200" kern="1200" dirty="0">
                <a:solidFill>
                  <a:schemeClr val="tx1"/>
                </a:solidFill>
                <a:effectLst/>
                <a:latin typeface="+mn-lt"/>
                <a:ea typeface="+mn-ea"/>
                <a:cs typeface="+mn-cs"/>
              </a:rPr>
              <a:t>(находится вверху справа). Появятся информация и фотографии специалистов. </a:t>
            </a:r>
            <a:endParaRPr lang="en-US" sz="1200" kern="1200" dirty="0">
              <a:solidFill>
                <a:schemeClr val="tx1"/>
              </a:solidFill>
              <a:effectLst/>
              <a:latin typeface="+mn-lt"/>
              <a:ea typeface="+mn-ea"/>
              <a:cs typeface="+mn-cs"/>
            </a:endParaRPr>
          </a:p>
          <a:p>
            <a:pPr marL="228600" lvl="0" indent="182880">
              <a:buFont typeface="+mj-lt"/>
              <a:buAutoNum type="arabicPeriod"/>
            </a:pPr>
            <a:r>
              <a:rPr lang="ru-RU" sz="1200" kern="1200" dirty="0">
                <a:solidFill>
                  <a:schemeClr val="tx1"/>
                </a:solidFill>
                <a:effectLst/>
                <a:latin typeface="+mn-lt"/>
                <a:ea typeface="+mn-ea"/>
                <a:cs typeface="+mn-cs"/>
              </a:rPr>
              <a:t>Из списка с фотографиями </a:t>
            </a:r>
            <a:r>
              <a:rPr lang="ru-RU" sz="1200" b="1" kern="1200" dirty="0">
                <a:solidFill>
                  <a:schemeClr val="tx1"/>
                </a:solidFill>
                <a:effectLst/>
                <a:latin typeface="+mn-lt"/>
                <a:ea typeface="+mn-ea"/>
                <a:cs typeface="+mn-cs"/>
              </a:rPr>
              <a:t>выбрать специалиста </a:t>
            </a:r>
            <a:r>
              <a:rPr lang="ru-RU" sz="1200" kern="1200" dirty="0">
                <a:solidFill>
                  <a:schemeClr val="tx1"/>
                </a:solidFill>
                <a:effectLst/>
                <a:latin typeface="+mn-lt"/>
                <a:ea typeface="+mn-ea"/>
                <a:cs typeface="+mn-cs"/>
              </a:rPr>
              <a:t>и нажать на </a:t>
            </a:r>
            <a:r>
              <a:rPr lang="ru-RU" sz="1200" b="1" kern="1200" dirty="0">
                <a:solidFill>
                  <a:schemeClr val="tx1"/>
                </a:solidFill>
                <a:effectLst/>
                <a:latin typeface="+mn-lt"/>
                <a:ea typeface="+mn-ea"/>
                <a:cs typeface="+mn-cs"/>
              </a:rPr>
              <a:t>«Записаться». </a:t>
            </a:r>
            <a:r>
              <a:rPr lang="ru-RU" sz="1200" kern="1200" dirty="0">
                <a:solidFill>
                  <a:schemeClr val="tx1"/>
                </a:solidFill>
                <a:effectLst/>
                <a:latin typeface="+mn-lt"/>
                <a:ea typeface="+mn-ea"/>
                <a:cs typeface="+mn-cs"/>
              </a:rPr>
              <a:t>Появится окошко «Оставьте заявку». </a:t>
            </a:r>
            <a:endParaRPr lang="en-US" sz="1200" kern="1200" dirty="0">
              <a:solidFill>
                <a:schemeClr val="tx1"/>
              </a:solidFill>
              <a:effectLst/>
              <a:latin typeface="+mn-lt"/>
              <a:ea typeface="+mn-ea"/>
              <a:cs typeface="+mn-cs"/>
            </a:endParaRPr>
          </a:p>
          <a:p>
            <a:pPr marL="228600" lvl="0" indent="182880">
              <a:buFont typeface="+mj-lt"/>
              <a:buAutoNum type="arabicPeriod"/>
            </a:pPr>
            <a:r>
              <a:rPr lang="ru-RU" sz="1200" b="1" kern="1200" dirty="0">
                <a:solidFill>
                  <a:schemeClr val="tx1"/>
                </a:solidFill>
                <a:effectLst/>
                <a:latin typeface="+mn-lt"/>
                <a:ea typeface="+mn-ea"/>
                <a:cs typeface="+mn-cs"/>
              </a:rPr>
              <a:t>Заполнить заявку </a:t>
            </a:r>
            <a:r>
              <a:rPr lang="ru-RU" sz="1200" kern="1200" dirty="0">
                <a:solidFill>
                  <a:schemeClr val="tx1"/>
                </a:solidFill>
                <a:effectLst/>
                <a:latin typeface="+mn-lt"/>
                <a:ea typeface="+mn-ea"/>
                <a:cs typeface="+mn-cs"/>
              </a:rPr>
              <a:t>с указанием имени (можно анонимно), номера сотового телефона и электронной почты.</a:t>
            </a:r>
            <a:endParaRPr lang="en-US" sz="1200" kern="1200" dirty="0">
              <a:solidFill>
                <a:schemeClr val="tx1"/>
              </a:solidFill>
              <a:effectLst/>
              <a:latin typeface="+mn-lt"/>
              <a:ea typeface="+mn-ea"/>
              <a:cs typeface="+mn-cs"/>
            </a:endParaRPr>
          </a:p>
          <a:p>
            <a:pPr marL="228600" lvl="0" indent="182880">
              <a:buFont typeface="+mj-lt"/>
              <a:buAutoNum type="arabicPeriod"/>
            </a:pPr>
            <a:r>
              <a:rPr lang="ru-RU" sz="1200" kern="1200" dirty="0">
                <a:solidFill>
                  <a:schemeClr val="tx1"/>
                </a:solidFill>
                <a:effectLst/>
                <a:latin typeface="+mn-lt"/>
                <a:ea typeface="+mn-ea"/>
                <a:cs typeface="+mn-cs"/>
              </a:rPr>
              <a:t>После подтверждения </a:t>
            </a:r>
            <a:r>
              <a:rPr lang="ru-RU" sz="1200" b="1" kern="1200" dirty="0">
                <a:solidFill>
                  <a:schemeClr val="tx1"/>
                </a:solidFill>
                <a:effectLst/>
                <a:latin typeface="+mn-lt"/>
                <a:ea typeface="+mn-ea"/>
                <a:cs typeface="+mn-cs"/>
              </a:rPr>
              <a:t>ждите смс </a:t>
            </a:r>
            <a:r>
              <a:rPr lang="ru-RU" sz="1200" kern="1200" dirty="0">
                <a:solidFill>
                  <a:schemeClr val="tx1"/>
                </a:solidFill>
                <a:effectLst/>
                <a:latin typeface="+mn-lt"/>
                <a:ea typeface="+mn-ea"/>
                <a:cs typeface="+mn-cs"/>
              </a:rPr>
              <a:t>с указанием даты, времени и ссылки на индивидуальную консультацию/</a:t>
            </a:r>
            <a:endParaRPr lang="en-US" sz="1200" kern="1200" dirty="0">
              <a:solidFill>
                <a:schemeClr val="tx1"/>
              </a:solidFill>
              <a:effectLst/>
              <a:latin typeface="+mn-lt"/>
              <a:ea typeface="+mn-ea"/>
              <a:cs typeface="+mn-cs"/>
            </a:endParaRPr>
          </a:p>
          <a:p>
            <a:pPr indent="182880"/>
            <a:endParaRPr lang="en-US" sz="1200" i="1" kern="1200" dirty="0">
              <a:solidFill>
                <a:schemeClr val="tx1"/>
              </a:solidFill>
              <a:effectLst/>
              <a:latin typeface="+mn-lt"/>
              <a:ea typeface="+mn-ea"/>
              <a:cs typeface="+mn-cs"/>
            </a:endParaRPr>
          </a:p>
          <a:p>
            <a:pPr indent="182880"/>
            <a:r>
              <a:rPr lang="ru-RU" sz="1200" i="1" kern="1200" dirty="0">
                <a:solidFill>
                  <a:schemeClr val="tx1"/>
                </a:solidFill>
                <a:effectLst/>
                <a:latin typeface="+mn-lt"/>
                <a:ea typeface="+mn-ea"/>
                <a:cs typeface="+mn-cs"/>
              </a:rPr>
              <a:t>(в ближайшее время дизайн сайта немного изменится – он станет более удобным для использования)</a:t>
            </a:r>
            <a:endParaRPr lang="ru-RU" dirty="0"/>
          </a:p>
        </p:txBody>
      </p:sp>
      <p:sp>
        <p:nvSpPr>
          <p:cNvPr id="4" name="Номер слайда 3"/>
          <p:cNvSpPr>
            <a:spLocks noGrp="1"/>
          </p:cNvSpPr>
          <p:nvPr>
            <p:ph type="sldNum" sz="quarter" idx="10"/>
          </p:nvPr>
        </p:nvSpPr>
        <p:spPr/>
        <p:txBody>
          <a:bodyPr/>
          <a:lstStyle/>
          <a:p>
            <a:fld id="{0A3C37BE-C303-496D-B5CD-85F2937540FC}" type="slidenum">
              <a:rPr lang="ru-RU" smtClean="0"/>
              <a:pPr/>
              <a:t>20</a:t>
            </a:fld>
            <a:endParaRPr lang="ru-RU" dirty="0"/>
          </a:p>
        </p:txBody>
      </p:sp>
    </p:spTree>
    <p:extLst>
      <p:ext uri="{BB962C8B-B14F-4D97-AF65-F5344CB8AC3E}">
        <p14:creationId xmlns:p14="http://schemas.microsoft.com/office/powerpoint/2010/main" val="26901747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182880">
              <a:spcBef>
                <a:spcPts val="0"/>
              </a:spcBef>
            </a:pPr>
            <a:endParaRPr lang="ru-RU" dirty="0"/>
          </a:p>
        </p:txBody>
      </p:sp>
      <p:sp>
        <p:nvSpPr>
          <p:cNvPr id="4" name="Номер слайда 3"/>
          <p:cNvSpPr>
            <a:spLocks noGrp="1"/>
          </p:cNvSpPr>
          <p:nvPr>
            <p:ph type="sldNum" sz="quarter" idx="10"/>
          </p:nvPr>
        </p:nvSpPr>
        <p:spPr/>
        <p:txBody>
          <a:bodyPr/>
          <a:lstStyle/>
          <a:p>
            <a:fld id="{513D89DE-0395-44D4-95E6-3BF34187DA92}" type="slidenum">
              <a:rPr lang="ru-RU" smtClean="0"/>
              <a:t>21</a:t>
            </a:fld>
            <a:endParaRPr lang="ru-RU"/>
          </a:p>
        </p:txBody>
      </p:sp>
    </p:spTree>
    <p:extLst>
      <p:ext uri="{BB962C8B-B14F-4D97-AF65-F5344CB8AC3E}">
        <p14:creationId xmlns:p14="http://schemas.microsoft.com/office/powerpoint/2010/main" val="4494165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182880">
              <a:spcBef>
                <a:spcPts val="0"/>
              </a:spcBef>
            </a:pPr>
            <a:endParaRPr lang="ru-RU" dirty="0"/>
          </a:p>
        </p:txBody>
      </p:sp>
      <p:sp>
        <p:nvSpPr>
          <p:cNvPr id="4" name="Номер слайда 3"/>
          <p:cNvSpPr>
            <a:spLocks noGrp="1"/>
          </p:cNvSpPr>
          <p:nvPr>
            <p:ph type="sldNum" sz="quarter" idx="10"/>
          </p:nvPr>
        </p:nvSpPr>
        <p:spPr/>
        <p:txBody>
          <a:bodyPr/>
          <a:lstStyle/>
          <a:p>
            <a:fld id="{513D89DE-0395-44D4-95E6-3BF34187DA92}" type="slidenum">
              <a:rPr lang="ru-RU" smtClean="0"/>
              <a:t>22</a:t>
            </a:fld>
            <a:endParaRPr lang="ru-RU"/>
          </a:p>
        </p:txBody>
      </p:sp>
    </p:spTree>
    <p:extLst>
      <p:ext uri="{BB962C8B-B14F-4D97-AF65-F5344CB8AC3E}">
        <p14:creationId xmlns:p14="http://schemas.microsoft.com/office/powerpoint/2010/main" val="25566506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182880"/>
            <a:r>
              <a:rPr lang="ru-RU" dirty="0"/>
              <a:t>Для определения</a:t>
            </a:r>
            <a:r>
              <a:rPr lang="ru-RU" baseline="0" dirty="0"/>
              <a:t> степени риска педагог-психолог может использовать профессиональные тесты, в том числе предложенные в интернет пространстве, например на сайте </a:t>
            </a:r>
            <a:r>
              <a:rPr lang="ru-RU" u="sng" dirty="0"/>
              <a:t>testometrika.com</a:t>
            </a:r>
            <a:r>
              <a:rPr lang="ru-RU" u="none" dirty="0"/>
              <a:t>.</a:t>
            </a:r>
          </a:p>
          <a:p>
            <a:pPr indent="182880"/>
            <a:r>
              <a:rPr lang="ru-RU" u="none" dirty="0"/>
              <a:t>Сложности могут возникнуть  в отсутствии</a:t>
            </a:r>
            <a:r>
              <a:rPr lang="ru-RU" u="none" baseline="0" dirty="0"/>
              <a:t> инструментов диагностики на казахском языке. </a:t>
            </a:r>
          </a:p>
          <a:p>
            <a:pPr indent="182880"/>
            <a:r>
              <a:rPr lang="ru-RU" u="none" baseline="0" dirty="0"/>
              <a:t>Но можно вносить чек-листы в Гугл-формы и обеспечивать таким образом сбор общих данных в сводные таблицы для дальнейшей обработки данных и организации коррекционно-профилактической работы.</a:t>
            </a:r>
            <a:endParaRPr lang="ru-RU" u="none" dirty="0"/>
          </a:p>
        </p:txBody>
      </p:sp>
      <p:sp>
        <p:nvSpPr>
          <p:cNvPr id="4" name="Номер слайда 3"/>
          <p:cNvSpPr>
            <a:spLocks noGrp="1"/>
          </p:cNvSpPr>
          <p:nvPr>
            <p:ph type="sldNum" sz="quarter" idx="10"/>
          </p:nvPr>
        </p:nvSpPr>
        <p:spPr/>
        <p:txBody>
          <a:bodyPr/>
          <a:lstStyle/>
          <a:p>
            <a:fld id="{D77EF9A2-1BE1-43E3-AA90-D64DA13A90F0}" type="slidenum">
              <a:rPr lang="ru-RU" smtClean="0"/>
              <a:pPr/>
              <a:t>23</a:t>
            </a:fld>
            <a:endParaRPr lang="ru-RU"/>
          </a:p>
        </p:txBody>
      </p:sp>
    </p:spTree>
    <p:extLst>
      <p:ext uri="{BB962C8B-B14F-4D97-AF65-F5344CB8AC3E}">
        <p14:creationId xmlns:p14="http://schemas.microsoft.com/office/powerpoint/2010/main" val="9598336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182880"/>
            <a:r>
              <a:rPr lang="ru-RU" dirty="0"/>
              <a:t>Для того, чтобы</a:t>
            </a:r>
            <a:r>
              <a:rPr lang="ru-RU" baseline="0" dirty="0"/>
              <a:t> выстроить работу с педагогами по профилактике синдрома эмоционального выгорания вы можете использовать эти или другие материалы, которые уже есть в вашем арсенале, а также воспользоваться ссылками на дополнительные ресурсы вам в помощь.</a:t>
            </a:r>
            <a:endParaRPr lang="ru-RU" dirty="0"/>
          </a:p>
        </p:txBody>
      </p:sp>
      <p:sp>
        <p:nvSpPr>
          <p:cNvPr id="4" name="Номер слайда 3"/>
          <p:cNvSpPr>
            <a:spLocks noGrp="1"/>
          </p:cNvSpPr>
          <p:nvPr>
            <p:ph type="sldNum" sz="quarter" idx="10"/>
          </p:nvPr>
        </p:nvSpPr>
        <p:spPr/>
        <p:txBody>
          <a:bodyPr/>
          <a:lstStyle/>
          <a:p>
            <a:fld id="{D77EF9A2-1BE1-43E3-AA90-D64DA13A90F0}" type="slidenum">
              <a:rPr lang="ru-RU" smtClean="0"/>
              <a:pPr/>
              <a:t>24</a:t>
            </a:fld>
            <a:endParaRPr lang="ru-RU"/>
          </a:p>
        </p:txBody>
      </p:sp>
    </p:spTree>
    <p:extLst>
      <p:ext uri="{BB962C8B-B14F-4D97-AF65-F5344CB8AC3E}">
        <p14:creationId xmlns:p14="http://schemas.microsoft.com/office/powerpoint/2010/main" val="37625721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182880"/>
            <a:r>
              <a:rPr lang="ru-RU" sz="1200" kern="1200" dirty="0">
                <a:solidFill>
                  <a:schemeClr val="tx1"/>
                </a:solidFill>
                <a:effectLst/>
                <a:latin typeface="+mn-lt"/>
                <a:ea typeface="+mn-ea"/>
                <a:cs typeface="+mn-cs"/>
              </a:rPr>
              <a:t>Сначала, давайте мы попробуем разобраться что такое синдром профессионального выгорания.</a:t>
            </a:r>
            <a:endParaRPr lang="en-US" sz="1200" kern="1200" dirty="0">
              <a:solidFill>
                <a:schemeClr val="tx1"/>
              </a:solidFill>
              <a:effectLst/>
              <a:latin typeface="+mn-lt"/>
              <a:ea typeface="+mn-ea"/>
              <a:cs typeface="+mn-cs"/>
            </a:endParaRPr>
          </a:p>
          <a:p>
            <a:pPr indent="182880"/>
            <a:r>
              <a:rPr lang="ru-RU" sz="1200" kern="1200" dirty="0">
                <a:solidFill>
                  <a:schemeClr val="tx1"/>
                </a:solidFill>
                <a:effectLst/>
                <a:latin typeface="+mn-lt"/>
                <a:ea typeface="+mn-ea"/>
                <a:cs typeface="+mn-cs"/>
              </a:rPr>
              <a:t>Эмоциональное выгорание – это состояние физического, эмоционального и умственного истощения, которое может проявляться в профессиональной сфере в виде различных симптомов и влиять на качество деятельности. Термин «синдром эмоционального выгорания» (СЭВ) (от английского слова «</a:t>
            </a:r>
            <a:r>
              <a:rPr lang="ru-RU" sz="1200" kern="1200" dirty="0" err="1">
                <a:solidFill>
                  <a:schemeClr val="tx1"/>
                </a:solidFill>
                <a:effectLst/>
                <a:latin typeface="+mn-lt"/>
                <a:ea typeface="+mn-ea"/>
                <a:cs typeface="+mn-cs"/>
              </a:rPr>
              <a:t>burnout</a:t>
            </a:r>
            <a:r>
              <a:rPr lang="ru-RU" sz="1200" kern="1200" dirty="0">
                <a:solidFill>
                  <a:schemeClr val="tx1"/>
                </a:solidFill>
                <a:effectLst/>
                <a:latin typeface="+mn-lt"/>
                <a:ea typeface="+mn-ea"/>
                <a:cs typeface="+mn-cs"/>
              </a:rPr>
              <a:t>» – сгорание, выгорание) впервые был введен в 1974 г. американским психиатром Х. Дж. </a:t>
            </a:r>
            <a:r>
              <a:rPr lang="ru-RU" sz="1200" kern="1200" dirty="0" err="1">
                <a:solidFill>
                  <a:schemeClr val="tx1"/>
                </a:solidFill>
                <a:effectLst/>
                <a:latin typeface="+mn-lt"/>
                <a:ea typeface="+mn-ea"/>
                <a:cs typeface="+mn-cs"/>
              </a:rPr>
              <a:t>Фрейденбергером</a:t>
            </a:r>
            <a:r>
              <a:rPr lang="ru-RU" sz="1200" kern="1200" dirty="0">
                <a:solidFill>
                  <a:schemeClr val="tx1"/>
                </a:solidFill>
                <a:effectLst/>
                <a:latin typeface="+mn-lt"/>
                <a:ea typeface="+mn-ea"/>
                <a:cs typeface="+mn-cs"/>
              </a:rPr>
              <a:t>. </a:t>
            </a:r>
            <a:endParaRPr lang="ru-RU" dirty="0"/>
          </a:p>
        </p:txBody>
      </p:sp>
      <p:sp>
        <p:nvSpPr>
          <p:cNvPr id="4" name="Номер слайда 3"/>
          <p:cNvSpPr>
            <a:spLocks noGrp="1"/>
          </p:cNvSpPr>
          <p:nvPr>
            <p:ph type="sldNum" sz="quarter" idx="10"/>
          </p:nvPr>
        </p:nvSpPr>
        <p:spPr/>
        <p:txBody>
          <a:bodyPr/>
          <a:lstStyle/>
          <a:p>
            <a:fld id="{D77EF9A2-1BE1-43E3-AA90-D64DA13A90F0}" type="slidenum">
              <a:rPr lang="ru-RU" smtClean="0"/>
              <a:pPr/>
              <a:t>3</a:t>
            </a:fld>
            <a:endParaRPr lang="ru-RU"/>
          </a:p>
        </p:txBody>
      </p:sp>
    </p:spTree>
    <p:extLst>
      <p:ext uri="{BB962C8B-B14F-4D97-AF65-F5344CB8AC3E}">
        <p14:creationId xmlns:p14="http://schemas.microsoft.com/office/powerpoint/2010/main" val="2300615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Образ слайда 1">
            <a:extLst>
              <a:ext uri="{FF2B5EF4-FFF2-40B4-BE49-F238E27FC236}">
                <a16:creationId xmlns:a16="http://schemas.microsoft.com/office/drawing/2014/main" id="{C62BA39F-86D0-40BC-99A8-887E0AF5F69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Заметки 2">
            <a:extLst>
              <a:ext uri="{FF2B5EF4-FFF2-40B4-BE49-F238E27FC236}">
                <a16:creationId xmlns:a16="http://schemas.microsoft.com/office/drawing/2014/main" id="{CCE0E5FC-893D-41BF-978F-2AA34C40FCD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indent="182880">
              <a:spcBef>
                <a:spcPct val="0"/>
              </a:spcBef>
            </a:pPr>
            <a:r>
              <a:rPr lang="ru-RU" altLang="en-US" dirty="0"/>
              <a:t>Профессиональное выгорание имеет 3 стадии (первая - </a:t>
            </a:r>
            <a:r>
              <a:rPr lang="ru-RU" sz="1200" kern="1200" baseline="0" dirty="0">
                <a:solidFill>
                  <a:schemeClr val="tx1"/>
                </a:solidFill>
                <a:latin typeface="+mn-lt"/>
                <a:ea typeface="+mn-ea"/>
                <a:cs typeface="+mn-cs"/>
              </a:rPr>
              <a:t>Эмоциональное истощение, вторая – Деперсонализация, и третья – Обесценивание профессиональных достижений). </a:t>
            </a:r>
            <a:endParaRPr lang="ru-RU" altLang="en-US" sz="1200" kern="1200" baseline="0" dirty="0">
              <a:solidFill>
                <a:schemeClr val="tx1"/>
              </a:solidFill>
              <a:latin typeface="+mn-lt"/>
              <a:ea typeface="+mn-ea"/>
              <a:cs typeface="+mn-cs"/>
            </a:endParaRPr>
          </a:p>
          <a:p>
            <a:pPr indent="182880">
              <a:spcBef>
                <a:spcPct val="0"/>
              </a:spcBef>
            </a:pPr>
            <a:r>
              <a:rPr lang="ru-RU" altLang="en-US" dirty="0"/>
              <a:t>Профессиональное выгорание может проявляться в </a:t>
            </a:r>
            <a:r>
              <a:rPr lang="ru-RU" altLang="en-US" b="1" dirty="0"/>
              <a:t>эмоциональном</a:t>
            </a:r>
            <a:r>
              <a:rPr lang="ru-RU" altLang="en-US" dirty="0"/>
              <a:t> </a:t>
            </a:r>
            <a:r>
              <a:rPr lang="ru-RU" altLang="en-US" b="1" dirty="0"/>
              <a:t>истощении</a:t>
            </a:r>
            <a:r>
              <a:rPr lang="ru-RU" altLang="en-US" dirty="0"/>
              <a:t>, когда человек начинает чувствовать себя опустошенным,</a:t>
            </a:r>
            <a:r>
              <a:rPr lang="ru-RU" altLang="en-US" baseline="0" dirty="0"/>
              <a:t> позитивные чувства исчезают, увеличивается усталость и утомление. Это самая первая стадия, которую мы можем обнаружить и оказать себе помощь наиболее эффективно.</a:t>
            </a:r>
          </a:p>
          <a:p>
            <a:pPr indent="182880">
              <a:spcBef>
                <a:spcPct val="0"/>
              </a:spcBef>
            </a:pPr>
            <a:r>
              <a:rPr lang="ru-RU" altLang="en-US" baseline="0" dirty="0"/>
              <a:t>На следующей стадии (д</a:t>
            </a:r>
            <a:r>
              <a:rPr lang="ru-RU" sz="1200" kern="1200" baseline="0" dirty="0">
                <a:solidFill>
                  <a:schemeClr val="tx1"/>
                </a:solidFill>
                <a:latin typeface="+mn-lt"/>
                <a:ea typeface="+mn-ea"/>
                <a:cs typeface="+mn-cs"/>
              </a:rPr>
              <a:t>еперсонализация</a:t>
            </a:r>
            <a:r>
              <a:rPr lang="ru-RU" altLang="en-US" baseline="0" dirty="0"/>
              <a:t>) приемы самопомощи уже могут быть недостаточно эффективны и может потребоваться помощь других людей. Стадия деперсонализации может проявляться в виде раздражения и гнева, отстраненности от других людей, появлении желания защититься или устраниться.</a:t>
            </a:r>
          </a:p>
          <a:p>
            <a:pPr indent="182880">
              <a:spcBef>
                <a:spcPct val="0"/>
              </a:spcBef>
            </a:pPr>
            <a:r>
              <a:rPr lang="ru-RU" altLang="en-US" baseline="0" dirty="0"/>
              <a:t>Третья стадия (обесценивание профессиональных достижений) – самая сложная и попадая в нее человеку потребуется больше времени для восстановления. </a:t>
            </a:r>
            <a:r>
              <a:rPr lang="ru-RU" altLang="en-US" dirty="0"/>
              <a:t> Здесь может</a:t>
            </a:r>
            <a:r>
              <a:rPr lang="ru-RU" altLang="en-US" baseline="0" dirty="0"/>
              <a:t> проявляться чувство вины, некомпетентности, самооценка падает, человек может воспринимать реальность неадекватно: например, очень остро реагировать на обычные реакции и поведение других людей и свое собственное. Находясь долго на этой стадии человек может столкнуться с проявлением затяжной депрессии и ему потребуется профессиональная, а возможно и медицинская помощь.</a:t>
            </a:r>
            <a:endParaRPr lang="en-US" altLang="en-US" dirty="0"/>
          </a:p>
        </p:txBody>
      </p:sp>
      <p:sp>
        <p:nvSpPr>
          <p:cNvPr id="15364" name="Номер слайда 3">
            <a:extLst>
              <a:ext uri="{FF2B5EF4-FFF2-40B4-BE49-F238E27FC236}">
                <a16:creationId xmlns:a16="http://schemas.microsoft.com/office/drawing/2014/main" id="{A0DF7B41-A1BF-480A-BDAE-80E63893A60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A634B6B-0656-4ECA-B2C3-2D541CFD9067}" type="slidenum">
              <a:rPr lang="ru-RU" altLang="en-US"/>
              <a:pPr fontAlgn="base">
                <a:spcBef>
                  <a:spcPct val="0"/>
                </a:spcBef>
                <a:spcAft>
                  <a:spcPct val="0"/>
                </a:spcAft>
              </a:pPr>
              <a:t>4</a:t>
            </a:fld>
            <a:endParaRPr lang="ru-RU"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182880"/>
            <a:r>
              <a:rPr lang="ru-RU" sz="1200" kern="1200" dirty="0">
                <a:solidFill>
                  <a:schemeClr val="tx1"/>
                </a:solidFill>
                <a:effectLst/>
                <a:latin typeface="+mn-lt"/>
                <a:ea typeface="+mn-ea"/>
                <a:cs typeface="+mn-cs"/>
              </a:rPr>
              <a:t>На формирование синдрома профессионального выгорания (СЭВ) могут влиять как </a:t>
            </a:r>
            <a:r>
              <a:rPr lang="ru-RU" sz="1200" b="1" kern="1200" dirty="0">
                <a:solidFill>
                  <a:schemeClr val="tx1"/>
                </a:solidFill>
                <a:effectLst/>
                <a:latin typeface="+mn-lt"/>
                <a:ea typeface="+mn-ea"/>
                <a:cs typeface="+mn-cs"/>
              </a:rPr>
              <a:t>личностные</a:t>
            </a:r>
            <a:r>
              <a:rPr lang="ru-RU" sz="1200" kern="1200" dirty="0">
                <a:solidFill>
                  <a:schemeClr val="tx1"/>
                </a:solidFill>
                <a:effectLst/>
                <a:latin typeface="+mn-lt"/>
                <a:ea typeface="+mn-ea"/>
                <a:cs typeface="+mn-cs"/>
              </a:rPr>
              <a:t>, так и </a:t>
            </a:r>
            <a:r>
              <a:rPr lang="ru-RU" sz="1200" b="1" kern="1200" dirty="0">
                <a:solidFill>
                  <a:schemeClr val="tx1"/>
                </a:solidFill>
                <a:effectLst/>
                <a:latin typeface="+mn-lt"/>
                <a:ea typeface="+mn-ea"/>
                <a:cs typeface="+mn-cs"/>
              </a:rPr>
              <a:t>ситуационные</a:t>
            </a:r>
            <a:r>
              <a:rPr lang="ru-RU" sz="1200" kern="1200" dirty="0">
                <a:solidFill>
                  <a:schemeClr val="tx1"/>
                </a:solidFill>
                <a:effectLst/>
                <a:latin typeface="+mn-lt"/>
                <a:ea typeface="+mn-ea"/>
                <a:cs typeface="+mn-cs"/>
              </a:rPr>
              <a:t> факторы. Влияя на данные факторы, регулируя данные факторы, вы можете снижать уровень стресса, предотвратить или уменьшить степень выгорания.</a:t>
            </a:r>
            <a:endParaRPr lang="en-US" sz="1200" kern="1200" dirty="0">
              <a:solidFill>
                <a:schemeClr val="tx1"/>
              </a:solidFill>
              <a:effectLst/>
              <a:latin typeface="+mn-lt"/>
              <a:ea typeface="+mn-ea"/>
              <a:cs typeface="+mn-cs"/>
            </a:endParaRPr>
          </a:p>
          <a:p>
            <a:pPr indent="182880"/>
            <a:r>
              <a:rPr lang="ru-RU" sz="1200" kern="1200" dirty="0">
                <a:solidFill>
                  <a:schemeClr val="tx1"/>
                </a:solidFill>
                <a:effectLst/>
                <a:latin typeface="+mn-lt"/>
                <a:ea typeface="+mn-ea"/>
                <a:cs typeface="+mn-cs"/>
              </a:rPr>
              <a:t>Например, когда мы чрезмерно идеализируем работу и предъявляем повышенные требования к качеству труда, чрезмерно требовательны к себе, боимся допустить ошибки. Когда отсутствует баланс между брать и давать: человек делает для всех, но в тоже время, например, не умеет просить о помощи, не умеет отказывать, испытывает в связи с этим стыд и вину.</a:t>
            </a:r>
            <a:endParaRPr lang="en-US" sz="1200" kern="1200" dirty="0">
              <a:solidFill>
                <a:schemeClr val="tx1"/>
              </a:solidFill>
              <a:effectLst/>
              <a:latin typeface="+mn-lt"/>
              <a:ea typeface="+mn-ea"/>
              <a:cs typeface="+mn-cs"/>
            </a:endParaRPr>
          </a:p>
          <a:p>
            <a:pPr indent="182880"/>
            <a:r>
              <a:rPr lang="ru-RU" sz="1200" kern="1200" dirty="0">
                <a:solidFill>
                  <a:schemeClr val="tx1"/>
                </a:solidFill>
                <a:effectLst/>
                <a:latin typeface="+mn-lt"/>
                <a:ea typeface="+mn-ea"/>
                <a:cs typeface="+mn-cs"/>
              </a:rPr>
              <a:t>Из внешних факторов можно отметить разницу и конфликт требований между различными уровнями начальства, затягивающиеся или постоянно возникающие конфликты, перегрузка или недостаток поддержки и похвалы.</a:t>
            </a:r>
            <a:endParaRPr lang="en-US" sz="1200" kern="1200" dirty="0">
              <a:solidFill>
                <a:schemeClr val="tx1"/>
              </a:solidFill>
              <a:effectLst/>
              <a:latin typeface="+mn-lt"/>
              <a:ea typeface="+mn-ea"/>
              <a:cs typeface="+mn-cs"/>
            </a:endParaRPr>
          </a:p>
          <a:p>
            <a:pPr indent="182880"/>
            <a:r>
              <a:rPr lang="ru-RU" sz="1200" kern="1200" dirty="0">
                <a:solidFill>
                  <a:schemeClr val="tx1"/>
                </a:solidFill>
                <a:effectLst/>
                <a:latin typeface="+mn-lt"/>
                <a:ea typeface="+mn-ea"/>
                <a:cs typeface="+mn-cs"/>
              </a:rPr>
              <a:t>Если мы будем уметь отслеживать наличие данных факторов в нашей жизни, то это позволит регулировать их и, таким образом, снижать уровень эмоционального выгорания.</a:t>
            </a:r>
            <a:endParaRPr lang="en-US" sz="1200" kern="1200" dirty="0">
              <a:solidFill>
                <a:schemeClr val="tx1"/>
              </a:solidFill>
              <a:effectLst/>
              <a:latin typeface="+mn-lt"/>
              <a:ea typeface="+mn-ea"/>
              <a:cs typeface="+mn-cs"/>
            </a:endParaRPr>
          </a:p>
          <a:p>
            <a:pPr indent="182880"/>
            <a:r>
              <a:rPr lang="ru-RU" sz="1200" kern="1200" dirty="0">
                <a:solidFill>
                  <a:schemeClr val="tx1"/>
                </a:solidFill>
                <a:effectLst/>
                <a:latin typeface="+mn-lt"/>
                <a:ea typeface="+mn-ea"/>
                <a:cs typeface="+mn-cs"/>
              </a:rPr>
              <a:t>Для регулирования ситуационных факторов необходимо уметь выстраивать границы в личностном и профессиональном общении.</a:t>
            </a:r>
            <a:endParaRPr lang="ru-RU" dirty="0"/>
          </a:p>
        </p:txBody>
      </p:sp>
      <p:sp>
        <p:nvSpPr>
          <p:cNvPr id="4" name="Номер слайда 3"/>
          <p:cNvSpPr>
            <a:spLocks noGrp="1"/>
          </p:cNvSpPr>
          <p:nvPr>
            <p:ph type="sldNum" sz="quarter" idx="10"/>
          </p:nvPr>
        </p:nvSpPr>
        <p:spPr/>
        <p:txBody>
          <a:bodyPr/>
          <a:lstStyle/>
          <a:p>
            <a:fld id="{9F883726-8FE2-46F7-8D52-A0173912ED3E}" type="slidenum">
              <a:rPr lang="ru-RU" smtClean="0"/>
              <a:t>5</a:t>
            </a:fld>
            <a:endParaRPr lang="ru-RU"/>
          </a:p>
        </p:txBody>
      </p:sp>
    </p:spTree>
    <p:extLst>
      <p:ext uri="{BB962C8B-B14F-4D97-AF65-F5344CB8AC3E}">
        <p14:creationId xmlns:p14="http://schemas.microsoft.com/office/powerpoint/2010/main" val="29153838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91F355E9-F71D-40A0-B326-2DCEFEC0B9E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9F635748-D35E-4600-B26F-C4245DBF7A3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indent="182880"/>
            <a:r>
              <a:rPr lang="ru-RU" sz="1200" kern="1200" dirty="0">
                <a:solidFill>
                  <a:schemeClr val="tx1"/>
                </a:solidFill>
                <a:effectLst/>
                <a:latin typeface="+mn-lt"/>
                <a:ea typeface="+mn-ea"/>
                <a:cs typeface="+mn-cs"/>
              </a:rPr>
              <a:t>Для того, чтобы выявить степень профессионального выгорания мы можем использовать ряд признаков, проявляющихся на уровне тела, чувств и поведения. </a:t>
            </a:r>
            <a:endParaRPr lang="en-US" sz="1200" kern="1200" dirty="0">
              <a:solidFill>
                <a:schemeClr val="tx1"/>
              </a:solidFill>
              <a:effectLst/>
              <a:latin typeface="+mn-lt"/>
              <a:ea typeface="+mn-ea"/>
              <a:cs typeface="+mn-cs"/>
            </a:endParaRPr>
          </a:p>
          <a:p>
            <a:pPr indent="182880"/>
            <a:r>
              <a:rPr lang="ru-RU" sz="1200" kern="1200" dirty="0">
                <a:solidFill>
                  <a:schemeClr val="tx1"/>
                </a:solidFill>
                <a:effectLst/>
                <a:latin typeface="+mn-lt"/>
                <a:ea typeface="+mn-ea"/>
                <a:cs typeface="+mn-cs"/>
              </a:rPr>
              <a:t>Например, к </a:t>
            </a:r>
            <a:r>
              <a:rPr lang="ru-RU" sz="1200" b="1" kern="1200" dirty="0">
                <a:solidFill>
                  <a:schemeClr val="tx1"/>
                </a:solidFill>
                <a:effectLst/>
                <a:latin typeface="+mn-lt"/>
                <a:ea typeface="+mn-ea"/>
                <a:cs typeface="+mn-cs"/>
              </a:rPr>
              <a:t>физическим</a:t>
            </a:r>
            <a:r>
              <a:rPr lang="ru-RU" sz="1200" kern="1200" dirty="0">
                <a:solidFill>
                  <a:schemeClr val="tx1"/>
                </a:solidFill>
                <a:effectLst/>
                <a:latin typeface="+mn-lt"/>
                <a:ea typeface="+mn-ea"/>
                <a:cs typeface="+mn-cs"/>
              </a:rPr>
              <a:t> признакам относятся появление усталости, потливости, головокружения, проблем с аппетитом и сном.</a:t>
            </a:r>
            <a:endParaRPr lang="en-US" sz="1200" kern="1200" dirty="0">
              <a:solidFill>
                <a:schemeClr val="tx1"/>
              </a:solidFill>
              <a:effectLst/>
              <a:latin typeface="+mn-lt"/>
              <a:ea typeface="+mn-ea"/>
              <a:cs typeface="+mn-cs"/>
            </a:endParaRPr>
          </a:p>
          <a:p>
            <a:pPr indent="182880"/>
            <a:r>
              <a:rPr lang="ru-RU" sz="1200" kern="1200" dirty="0">
                <a:solidFill>
                  <a:schemeClr val="tx1"/>
                </a:solidFill>
                <a:effectLst/>
                <a:latin typeface="+mn-lt"/>
                <a:ea typeface="+mn-ea"/>
                <a:cs typeface="+mn-cs"/>
              </a:rPr>
              <a:t>К </a:t>
            </a:r>
            <a:r>
              <a:rPr lang="ru-RU" sz="1200" b="1" kern="1200" dirty="0">
                <a:solidFill>
                  <a:schemeClr val="tx1"/>
                </a:solidFill>
                <a:effectLst/>
                <a:latin typeface="+mn-lt"/>
                <a:ea typeface="+mn-ea"/>
                <a:cs typeface="+mn-cs"/>
              </a:rPr>
              <a:t>эмоциональным</a:t>
            </a:r>
            <a:r>
              <a:rPr lang="ru-RU" sz="1200" kern="1200" dirty="0">
                <a:solidFill>
                  <a:schemeClr val="tx1"/>
                </a:solidFill>
                <a:effectLst/>
                <a:latin typeface="+mn-lt"/>
                <a:ea typeface="+mn-ea"/>
                <a:cs typeface="+mn-cs"/>
              </a:rPr>
              <a:t> относятся появление чувства одиночества, ненужности, вины, снижение удовлетворенности и интереса, пассивность и недовольство собой. </a:t>
            </a:r>
            <a:endParaRPr lang="en-US" sz="1200" kern="1200" dirty="0">
              <a:solidFill>
                <a:schemeClr val="tx1"/>
              </a:solidFill>
              <a:effectLst/>
              <a:latin typeface="+mn-lt"/>
              <a:ea typeface="+mn-ea"/>
              <a:cs typeface="+mn-cs"/>
            </a:endParaRPr>
          </a:p>
          <a:p>
            <a:pPr indent="182880"/>
            <a:r>
              <a:rPr lang="ru-RU" sz="1200" kern="1200" dirty="0">
                <a:solidFill>
                  <a:schemeClr val="tx1"/>
                </a:solidFill>
                <a:effectLst/>
                <a:latin typeface="+mn-lt"/>
                <a:ea typeface="+mn-ea"/>
                <a:cs typeface="+mn-cs"/>
              </a:rPr>
              <a:t>В </a:t>
            </a:r>
            <a:r>
              <a:rPr lang="ru-RU" sz="1200" b="1" kern="1200" dirty="0">
                <a:solidFill>
                  <a:schemeClr val="tx1"/>
                </a:solidFill>
                <a:effectLst/>
                <a:latin typeface="+mn-lt"/>
                <a:ea typeface="+mn-ea"/>
                <a:cs typeface="+mn-cs"/>
              </a:rPr>
              <a:t>поведении</a:t>
            </a:r>
            <a:r>
              <a:rPr lang="ru-RU" sz="1200" kern="1200" dirty="0">
                <a:solidFill>
                  <a:schemeClr val="tx1"/>
                </a:solidFill>
                <a:effectLst/>
                <a:latin typeface="+mn-lt"/>
                <a:ea typeface="+mn-ea"/>
                <a:cs typeface="+mn-cs"/>
              </a:rPr>
              <a:t> вы можете обратить внимание на стремление к изоляции, нежелание выполнять работу или увеличение количества времени, которое требуется для той же самой работы, импульсивность, перекладывание ответственности и вины на других людей. </a:t>
            </a:r>
            <a:endParaRPr lang="en-US" altLang="en-US" dirty="0"/>
          </a:p>
        </p:txBody>
      </p:sp>
      <p:sp>
        <p:nvSpPr>
          <p:cNvPr id="17412" name="Slide Number Placeholder 3">
            <a:extLst>
              <a:ext uri="{FF2B5EF4-FFF2-40B4-BE49-F238E27FC236}">
                <a16:creationId xmlns:a16="http://schemas.microsoft.com/office/drawing/2014/main" id="{06C8B96A-1BA5-4DDE-8831-972260FF5BB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5E90D6D-D5F7-4832-8189-648D8CABF179}" type="slidenum">
              <a:rPr lang="ru-RU" altLang="en-US"/>
              <a:pPr fontAlgn="base">
                <a:spcBef>
                  <a:spcPct val="0"/>
                </a:spcBef>
                <a:spcAft>
                  <a:spcPct val="0"/>
                </a:spcAft>
              </a:pPr>
              <a:t>6</a:t>
            </a:fld>
            <a:endParaRPr lang="ru-RU"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182880"/>
            <a:r>
              <a:rPr lang="ru-RU" sz="1200" i="1" kern="1200" dirty="0">
                <a:solidFill>
                  <a:schemeClr val="tx1"/>
                </a:solidFill>
                <a:effectLst/>
                <a:latin typeface="+mn-lt"/>
                <a:ea typeface="+mn-ea"/>
                <a:cs typeface="+mn-cs"/>
              </a:rPr>
              <a:t>(Предложите педагогам формы выявления и диагностирования степени профессионального выгорания. А также научите и предложите воспользоваться чек-листом для выявления уровня стресса.)</a:t>
            </a:r>
            <a:endParaRPr lang="en-US" sz="1200" kern="1200" dirty="0">
              <a:solidFill>
                <a:schemeClr val="tx1"/>
              </a:solidFill>
              <a:effectLst/>
              <a:latin typeface="+mn-lt"/>
              <a:ea typeface="+mn-ea"/>
              <a:cs typeface="+mn-cs"/>
            </a:endParaRPr>
          </a:p>
          <a:p>
            <a:pPr indent="182880"/>
            <a:endParaRPr lang="en-US" sz="1200" kern="1200" dirty="0">
              <a:solidFill>
                <a:schemeClr val="tx1"/>
              </a:solidFill>
              <a:effectLst/>
              <a:latin typeface="+mn-lt"/>
              <a:ea typeface="+mn-ea"/>
              <a:cs typeface="+mn-cs"/>
            </a:endParaRPr>
          </a:p>
          <a:p>
            <a:pPr indent="182880"/>
            <a:r>
              <a:rPr lang="ru-RU" sz="1200" kern="1200" dirty="0">
                <a:solidFill>
                  <a:schemeClr val="tx1"/>
                </a:solidFill>
                <a:effectLst/>
                <a:latin typeface="+mn-lt"/>
                <a:ea typeface="+mn-ea"/>
                <a:cs typeface="+mn-cs"/>
              </a:rPr>
              <a:t>Данный лист можно использовать в виде </a:t>
            </a:r>
            <a:r>
              <a:rPr lang="ru-RU" sz="1200" kern="1200" dirty="0" err="1">
                <a:solidFill>
                  <a:schemeClr val="tx1"/>
                </a:solidFill>
                <a:effectLst/>
                <a:latin typeface="+mn-lt"/>
                <a:ea typeface="+mn-ea"/>
                <a:cs typeface="+mn-cs"/>
              </a:rPr>
              <a:t>гугл</a:t>
            </a:r>
            <a:r>
              <a:rPr lang="ru-RU" sz="1200" kern="1200" dirty="0">
                <a:solidFill>
                  <a:schemeClr val="tx1"/>
                </a:solidFill>
                <a:effectLst/>
                <a:latin typeface="+mn-lt"/>
                <a:ea typeface="+mn-ea"/>
                <a:cs typeface="+mn-cs"/>
              </a:rPr>
              <a:t>-формы (через </a:t>
            </a:r>
            <a:r>
              <a:rPr lang="en-US" sz="1200" kern="1200" dirty="0">
                <a:solidFill>
                  <a:schemeClr val="tx1"/>
                </a:solidFill>
                <a:effectLst/>
                <a:latin typeface="+mn-lt"/>
                <a:ea typeface="+mn-ea"/>
                <a:cs typeface="+mn-cs"/>
              </a:rPr>
              <a:t>Google Disc</a:t>
            </a:r>
            <a:r>
              <a:rPr lang="ru-RU" sz="1200"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pPr indent="182880"/>
            <a:r>
              <a:rPr lang="ru-RU" sz="1200" kern="1200" dirty="0">
                <a:solidFill>
                  <a:schemeClr val="tx1"/>
                </a:solidFill>
                <a:effectLst/>
                <a:latin typeface="+mn-lt"/>
                <a:ea typeface="+mn-ea"/>
                <a:cs typeface="+mn-cs"/>
              </a:rPr>
              <a:t>Чтобы определить уровень и степень профессионального выгорания заполните чек-лист, в котором необходимо отметить единицей тот признак, который проявляется, а затем посчитайте сумму баллов и посмотрите результат. </a:t>
            </a:r>
            <a:endParaRPr lang="en-US" sz="1200" kern="1200" dirty="0">
              <a:solidFill>
                <a:schemeClr val="tx1"/>
              </a:solidFill>
              <a:effectLst/>
              <a:latin typeface="+mn-lt"/>
              <a:ea typeface="+mn-ea"/>
              <a:cs typeface="+mn-cs"/>
            </a:endParaRPr>
          </a:p>
          <a:p>
            <a:pPr indent="182880"/>
            <a:r>
              <a:rPr lang="ru-RU" sz="1200" kern="1200" dirty="0">
                <a:solidFill>
                  <a:schemeClr val="tx1"/>
                </a:solidFill>
                <a:effectLst/>
                <a:latin typeface="+mn-lt"/>
                <a:ea typeface="+mn-ea"/>
                <a:cs typeface="+mn-cs"/>
              </a:rPr>
              <a:t>Независимо от того, на каком вы оказались уровне – не отчаивайтесь! Вы можете оказать себе поддержку и можете выйти из этого состояния переутомления. О том как это сделать мы поговорим далее.</a:t>
            </a:r>
            <a:endParaRPr lang="ru-RU" dirty="0"/>
          </a:p>
        </p:txBody>
      </p:sp>
      <p:sp>
        <p:nvSpPr>
          <p:cNvPr id="4" name="Номер слайда 3"/>
          <p:cNvSpPr>
            <a:spLocks noGrp="1"/>
          </p:cNvSpPr>
          <p:nvPr>
            <p:ph type="sldNum" sz="quarter" idx="10"/>
          </p:nvPr>
        </p:nvSpPr>
        <p:spPr/>
        <p:txBody>
          <a:bodyPr/>
          <a:lstStyle/>
          <a:p>
            <a:fld id="{D77EF9A2-1BE1-43E3-AA90-D64DA13A90F0}" type="slidenum">
              <a:rPr lang="ru-RU" smtClean="0"/>
              <a:pPr/>
              <a:t>7</a:t>
            </a:fld>
            <a:endParaRPr lang="ru-RU"/>
          </a:p>
        </p:txBody>
      </p:sp>
    </p:spTree>
    <p:extLst>
      <p:ext uri="{BB962C8B-B14F-4D97-AF65-F5344CB8AC3E}">
        <p14:creationId xmlns:p14="http://schemas.microsoft.com/office/powerpoint/2010/main" val="19591659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182880"/>
            <a:r>
              <a:rPr lang="ru-RU" sz="1200" kern="1200" dirty="0">
                <a:solidFill>
                  <a:schemeClr val="tx1"/>
                </a:solidFill>
                <a:effectLst/>
                <a:latin typeface="+mn-lt"/>
                <a:ea typeface="+mn-ea"/>
                <a:cs typeface="+mn-cs"/>
              </a:rPr>
              <a:t>Пройти быстрый онлайн тест можно и на сайте </a:t>
            </a:r>
            <a:r>
              <a:rPr lang="ru-RU" sz="1200" kern="1200" dirty="0" err="1">
                <a:solidFill>
                  <a:schemeClr val="tx1"/>
                </a:solidFill>
                <a:effectLst/>
                <a:latin typeface="+mn-lt"/>
                <a:ea typeface="+mn-ea"/>
                <a:cs typeface="+mn-cs"/>
              </a:rPr>
              <a:t>Тестометрика</a:t>
            </a:r>
            <a:r>
              <a:rPr lang="ru-RU" sz="1200" kern="1200" dirty="0">
                <a:solidFill>
                  <a:schemeClr val="tx1"/>
                </a:solidFill>
                <a:effectLst/>
                <a:latin typeface="+mn-lt"/>
                <a:ea typeface="+mn-ea"/>
                <a:cs typeface="+mn-cs"/>
              </a:rPr>
              <a:t> (</a:t>
            </a:r>
            <a:r>
              <a:rPr lang="ru-RU" sz="1200" u="sng" kern="1200" dirty="0">
                <a:solidFill>
                  <a:schemeClr val="tx1"/>
                </a:solidFill>
                <a:effectLst/>
                <a:latin typeface="+mn-lt"/>
                <a:ea typeface="+mn-ea"/>
                <a:cs typeface="+mn-cs"/>
                <a:hlinkClick r:id="rId3"/>
              </a:rPr>
              <a:t>https://testometrika.com/depression-and-stress/emotionalburnout</a:t>
            </a:r>
            <a:r>
              <a:rPr lang="ru-RU" sz="1200" kern="1200" dirty="0">
                <a:solidFill>
                  <a:schemeClr val="tx1"/>
                </a:solidFill>
                <a:effectLst/>
                <a:latin typeface="+mn-lt"/>
                <a:ea typeface="+mn-ea"/>
                <a:cs typeface="+mn-cs"/>
              </a:rPr>
              <a:t>) В конце теста выйдет автоматически результат теста, который увидите только Вы. Вы можете поделиться результатом тестирования со мной или с другим специалистом, если Вы сочтете нужным обратиться за помощью. Как можно получить помощь мы также поговорим сегодня.</a:t>
            </a:r>
          </a:p>
          <a:p>
            <a:pPr indent="182880"/>
            <a:r>
              <a:rPr lang="ru-RU" dirty="0"/>
              <a:t>Тестирование доступно только на русском языке.</a:t>
            </a:r>
          </a:p>
        </p:txBody>
      </p:sp>
      <p:sp>
        <p:nvSpPr>
          <p:cNvPr id="4" name="Номер слайда 3"/>
          <p:cNvSpPr>
            <a:spLocks noGrp="1"/>
          </p:cNvSpPr>
          <p:nvPr>
            <p:ph type="sldNum" sz="quarter" idx="10"/>
          </p:nvPr>
        </p:nvSpPr>
        <p:spPr/>
        <p:txBody>
          <a:bodyPr/>
          <a:lstStyle/>
          <a:p>
            <a:fld id="{D77EF9A2-1BE1-43E3-AA90-D64DA13A90F0}" type="slidenum">
              <a:rPr lang="ru-RU" smtClean="0"/>
              <a:pPr/>
              <a:t>8</a:t>
            </a:fld>
            <a:endParaRPr lang="ru-RU"/>
          </a:p>
        </p:txBody>
      </p:sp>
    </p:spTree>
    <p:extLst>
      <p:ext uri="{BB962C8B-B14F-4D97-AF65-F5344CB8AC3E}">
        <p14:creationId xmlns:p14="http://schemas.microsoft.com/office/powerpoint/2010/main" val="36097703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182880"/>
            <a:r>
              <a:rPr lang="ru-RU" sz="1200" kern="1200" dirty="0">
                <a:solidFill>
                  <a:schemeClr val="tx1"/>
                </a:solidFill>
                <a:effectLst/>
                <a:latin typeface="+mn-lt"/>
                <a:ea typeface="+mn-ea"/>
                <a:cs typeface="+mn-cs"/>
              </a:rPr>
              <a:t>Традиционно в онлайн тестировании результаты теста выводятся на экран автоматически. Информация по результатам теста будет доступна мгновенно. Вы можете использовать результаты этой информации как повод для самопомощи или обращения к специалисту. </a:t>
            </a:r>
            <a:endParaRPr lang="en-US" sz="1200" kern="1200" dirty="0">
              <a:solidFill>
                <a:schemeClr val="tx1"/>
              </a:solidFill>
              <a:effectLst/>
              <a:latin typeface="+mn-lt"/>
              <a:ea typeface="+mn-ea"/>
              <a:cs typeface="+mn-cs"/>
            </a:endParaRPr>
          </a:p>
          <a:p>
            <a:pPr indent="182880"/>
            <a:r>
              <a:rPr lang="ru-RU" sz="1200" kern="1200" dirty="0">
                <a:solidFill>
                  <a:schemeClr val="tx1"/>
                </a:solidFill>
                <a:effectLst/>
                <a:latin typeface="+mn-lt"/>
                <a:ea typeface="+mn-ea"/>
                <a:cs typeface="+mn-cs"/>
              </a:rPr>
              <a:t>Однако!!! Очень важно отметить, что к рассмотрению результатов (к интерпретации данных) таких онлайн исследований нужно подходить осторожно. Результаты готовых онлайн тестов могут быть и не принято во внимание специалистом, если последующее индивидуальное собеседование с вами покажет другой результат и/или необходимость другого тестирования, или другого подхода.</a:t>
            </a:r>
            <a:endParaRPr lang="ru-RU" dirty="0"/>
          </a:p>
        </p:txBody>
      </p:sp>
      <p:sp>
        <p:nvSpPr>
          <p:cNvPr id="4" name="Номер слайда 3"/>
          <p:cNvSpPr>
            <a:spLocks noGrp="1"/>
          </p:cNvSpPr>
          <p:nvPr>
            <p:ph type="sldNum" sz="quarter" idx="10"/>
          </p:nvPr>
        </p:nvSpPr>
        <p:spPr/>
        <p:txBody>
          <a:bodyPr/>
          <a:lstStyle/>
          <a:p>
            <a:fld id="{D77EF9A2-1BE1-43E3-AA90-D64DA13A90F0}" type="slidenum">
              <a:rPr lang="ru-RU" smtClean="0"/>
              <a:pPr/>
              <a:t>9</a:t>
            </a:fld>
            <a:endParaRPr lang="ru-RU"/>
          </a:p>
        </p:txBody>
      </p:sp>
    </p:spTree>
    <p:extLst>
      <p:ext uri="{BB962C8B-B14F-4D97-AF65-F5344CB8AC3E}">
        <p14:creationId xmlns:p14="http://schemas.microsoft.com/office/powerpoint/2010/main" val="306183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1C54127-73F8-4AAA-A6CC-7EA768DEF3AF}"/>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C8100381-E95B-4EDB-84BF-06C66FC9446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CB9360D4-3139-43CD-9F46-64734A458418}"/>
              </a:ext>
            </a:extLst>
          </p:cNvPr>
          <p:cNvSpPr>
            <a:spLocks noGrp="1"/>
          </p:cNvSpPr>
          <p:nvPr>
            <p:ph type="dt" sz="half" idx="10"/>
          </p:nvPr>
        </p:nvSpPr>
        <p:spPr/>
        <p:txBody>
          <a:bodyPr/>
          <a:lstStyle/>
          <a:p>
            <a:fld id="{50CE1DD2-3696-4F20-8405-5788BDCF82FD}" type="datetimeFigureOut">
              <a:rPr lang="ru-RU" smtClean="0"/>
              <a:pPr/>
              <a:t>07.12.2020</a:t>
            </a:fld>
            <a:endParaRPr lang="ru-RU"/>
          </a:p>
        </p:txBody>
      </p:sp>
      <p:sp>
        <p:nvSpPr>
          <p:cNvPr id="5" name="Нижний колонтитул 4">
            <a:extLst>
              <a:ext uri="{FF2B5EF4-FFF2-40B4-BE49-F238E27FC236}">
                <a16:creationId xmlns:a16="http://schemas.microsoft.com/office/drawing/2014/main" id="{D6643BE8-A2B9-44E2-9CD5-C30CBBFA8AA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5B384F9-36DB-4F42-A5D7-5B3C2A4DF678}"/>
              </a:ext>
            </a:extLst>
          </p:cNvPr>
          <p:cNvSpPr>
            <a:spLocks noGrp="1"/>
          </p:cNvSpPr>
          <p:nvPr>
            <p:ph type="sldNum" sz="quarter" idx="12"/>
          </p:nvPr>
        </p:nvSpPr>
        <p:spPr/>
        <p:txBody>
          <a:bodyPr/>
          <a:lstStyle/>
          <a:p>
            <a:fld id="{D953A83C-743D-4C40-AE2D-02FA1556BFE5}" type="slidenum">
              <a:rPr lang="ru-RU" smtClean="0"/>
              <a:pPr/>
              <a:t>‹#›</a:t>
            </a:fld>
            <a:endParaRPr lang="ru-RU"/>
          </a:p>
        </p:txBody>
      </p:sp>
    </p:spTree>
    <p:extLst>
      <p:ext uri="{BB962C8B-B14F-4D97-AF65-F5344CB8AC3E}">
        <p14:creationId xmlns:p14="http://schemas.microsoft.com/office/powerpoint/2010/main" val="490856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6A4CCD6-DD20-4320-A14D-7A278F6495E0}"/>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2D2668CD-E614-4620-B1E1-0D39A036E3B1}"/>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2CD16B15-2D21-4536-BD53-4F2D689EA375}"/>
              </a:ext>
            </a:extLst>
          </p:cNvPr>
          <p:cNvSpPr>
            <a:spLocks noGrp="1"/>
          </p:cNvSpPr>
          <p:nvPr>
            <p:ph type="dt" sz="half" idx="10"/>
          </p:nvPr>
        </p:nvSpPr>
        <p:spPr/>
        <p:txBody>
          <a:bodyPr/>
          <a:lstStyle/>
          <a:p>
            <a:fld id="{50CE1DD2-3696-4F20-8405-5788BDCF82FD}" type="datetimeFigureOut">
              <a:rPr lang="ru-RU" smtClean="0"/>
              <a:pPr/>
              <a:t>07.12.2020</a:t>
            </a:fld>
            <a:endParaRPr lang="ru-RU"/>
          </a:p>
        </p:txBody>
      </p:sp>
      <p:sp>
        <p:nvSpPr>
          <p:cNvPr id="5" name="Нижний колонтитул 4">
            <a:extLst>
              <a:ext uri="{FF2B5EF4-FFF2-40B4-BE49-F238E27FC236}">
                <a16:creationId xmlns:a16="http://schemas.microsoft.com/office/drawing/2014/main" id="{CCE8F510-A002-4147-8F28-D1100B0C705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D224EC2-41D9-4166-9C88-570E1F865D68}"/>
              </a:ext>
            </a:extLst>
          </p:cNvPr>
          <p:cNvSpPr>
            <a:spLocks noGrp="1"/>
          </p:cNvSpPr>
          <p:nvPr>
            <p:ph type="sldNum" sz="quarter" idx="12"/>
          </p:nvPr>
        </p:nvSpPr>
        <p:spPr/>
        <p:txBody>
          <a:bodyPr/>
          <a:lstStyle/>
          <a:p>
            <a:fld id="{D953A83C-743D-4C40-AE2D-02FA1556BFE5}" type="slidenum">
              <a:rPr lang="ru-RU" smtClean="0"/>
              <a:pPr/>
              <a:t>‹#›</a:t>
            </a:fld>
            <a:endParaRPr lang="ru-RU"/>
          </a:p>
        </p:txBody>
      </p:sp>
    </p:spTree>
    <p:extLst>
      <p:ext uri="{BB962C8B-B14F-4D97-AF65-F5344CB8AC3E}">
        <p14:creationId xmlns:p14="http://schemas.microsoft.com/office/powerpoint/2010/main" val="978993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EAFF485A-4FA5-4D42-AFEE-452954E4C68B}"/>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8C62F3C0-E071-4903-B1BB-17B92499ACDF}"/>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A6559B8-9FAA-4DFF-BF5B-BB29A5A7D48A}"/>
              </a:ext>
            </a:extLst>
          </p:cNvPr>
          <p:cNvSpPr>
            <a:spLocks noGrp="1"/>
          </p:cNvSpPr>
          <p:nvPr>
            <p:ph type="dt" sz="half" idx="10"/>
          </p:nvPr>
        </p:nvSpPr>
        <p:spPr/>
        <p:txBody>
          <a:bodyPr/>
          <a:lstStyle/>
          <a:p>
            <a:fld id="{50CE1DD2-3696-4F20-8405-5788BDCF82FD}" type="datetimeFigureOut">
              <a:rPr lang="ru-RU" smtClean="0"/>
              <a:pPr/>
              <a:t>07.12.2020</a:t>
            </a:fld>
            <a:endParaRPr lang="ru-RU"/>
          </a:p>
        </p:txBody>
      </p:sp>
      <p:sp>
        <p:nvSpPr>
          <p:cNvPr id="5" name="Нижний колонтитул 4">
            <a:extLst>
              <a:ext uri="{FF2B5EF4-FFF2-40B4-BE49-F238E27FC236}">
                <a16:creationId xmlns:a16="http://schemas.microsoft.com/office/drawing/2014/main" id="{7570CEEF-C4C9-4C9F-A1DE-B896E6F8B9C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E2C7E2A-613A-4138-8DF3-3855F97FF99F}"/>
              </a:ext>
            </a:extLst>
          </p:cNvPr>
          <p:cNvSpPr>
            <a:spLocks noGrp="1"/>
          </p:cNvSpPr>
          <p:nvPr>
            <p:ph type="sldNum" sz="quarter" idx="12"/>
          </p:nvPr>
        </p:nvSpPr>
        <p:spPr/>
        <p:txBody>
          <a:bodyPr/>
          <a:lstStyle/>
          <a:p>
            <a:fld id="{D953A83C-743D-4C40-AE2D-02FA1556BFE5}" type="slidenum">
              <a:rPr lang="ru-RU" smtClean="0"/>
              <a:pPr/>
              <a:t>‹#›</a:t>
            </a:fld>
            <a:endParaRPr lang="ru-RU"/>
          </a:p>
        </p:txBody>
      </p:sp>
    </p:spTree>
    <p:extLst>
      <p:ext uri="{BB962C8B-B14F-4D97-AF65-F5344CB8AC3E}">
        <p14:creationId xmlns:p14="http://schemas.microsoft.com/office/powerpoint/2010/main" val="1482744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72121A-7D23-4EF5-A67F-BA7CE4F2A3D2}"/>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0A7A5F02-CF35-4400-94AC-BFF67B5701D1}"/>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08F3672-BA96-4C79-ACC9-543CA2A8B6F6}"/>
              </a:ext>
            </a:extLst>
          </p:cNvPr>
          <p:cNvSpPr>
            <a:spLocks noGrp="1"/>
          </p:cNvSpPr>
          <p:nvPr>
            <p:ph type="dt" sz="half" idx="10"/>
          </p:nvPr>
        </p:nvSpPr>
        <p:spPr/>
        <p:txBody>
          <a:bodyPr/>
          <a:lstStyle/>
          <a:p>
            <a:fld id="{50CE1DD2-3696-4F20-8405-5788BDCF82FD}" type="datetimeFigureOut">
              <a:rPr lang="ru-RU" smtClean="0"/>
              <a:pPr/>
              <a:t>07.12.2020</a:t>
            </a:fld>
            <a:endParaRPr lang="ru-RU"/>
          </a:p>
        </p:txBody>
      </p:sp>
      <p:sp>
        <p:nvSpPr>
          <p:cNvPr id="5" name="Нижний колонтитул 4">
            <a:extLst>
              <a:ext uri="{FF2B5EF4-FFF2-40B4-BE49-F238E27FC236}">
                <a16:creationId xmlns:a16="http://schemas.microsoft.com/office/drawing/2014/main" id="{AD48438E-E447-426C-9CFF-A5819ABBA70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3ED55BE-77AE-4B76-AC1F-A2322A29B2D9}"/>
              </a:ext>
            </a:extLst>
          </p:cNvPr>
          <p:cNvSpPr>
            <a:spLocks noGrp="1"/>
          </p:cNvSpPr>
          <p:nvPr>
            <p:ph type="sldNum" sz="quarter" idx="12"/>
          </p:nvPr>
        </p:nvSpPr>
        <p:spPr/>
        <p:txBody>
          <a:bodyPr/>
          <a:lstStyle/>
          <a:p>
            <a:fld id="{D953A83C-743D-4C40-AE2D-02FA1556BFE5}" type="slidenum">
              <a:rPr lang="ru-RU" smtClean="0"/>
              <a:pPr/>
              <a:t>‹#›</a:t>
            </a:fld>
            <a:endParaRPr lang="ru-RU"/>
          </a:p>
        </p:txBody>
      </p:sp>
    </p:spTree>
    <p:extLst>
      <p:ext uri="{BB962C8B-B14F-4D97-AF65-F5344CB8AC3E}">
        <p14:creationId xmlns:p14="http://schemas.microsoft.com/office/powerpoint/2010/main" val="1110580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932DEC-B706-472F-9286-658E573A82DB}"/>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130E1FA9-8BD7-4271-A2BF-94ADE00D731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B1BDE1FE-9357-420D-B9A1-C1AFD5990B49}"/>
              </a:ext>
            </a:extLst>
          </p:cNvPr>
          <p:cNvSpPr>
            <a:spLocks noGrp="1"/>
          </p:cNvSpPr>
          <p:nvPr>
            <p:ph type="dt" sz="half" idx="10"/>
          </p:nvPr>
        </p:nvSpPr>
        <p:spPr/>
        <p:txBody>
          <a:bodyPr/>
          <a:lstStyle/>
          <a:p>
            <a:fld id="{50CE1DD2-3696-4F20-8405-5788BDCF82FD}" type="datetimeFigureOut">
              <a:rPr lang="ru-RU" smtClean="0"/>
              <a:pPr/>
              <a:t>07.12.2020</a:t>
            </a:fld>
            <a:endParaRPr lang="ru-RU"/>
          </a:p>
        </p:txBody>
      </p:sp>
      <p:sp>
        <p:nvSpPr>
          <p:cNvPr id="5" name="Нижний колонтитул 4">
            <a:extLst>
              <a:ext uri="{FF2B5EF4-FFF2-40B4-BE49-F238E27FC236}">
                <a16:creationId xmlns:a16="http://schemas.microsoft.com/office/drawing/2014/main" id="{9CD7501E-D379-41E8-AD9A-136F68C43F0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98A79AF-6922-4A76-9EFA-574A193EDA21}"/>
              </a:ext>
            </a:extLst>
          </p:cNvPr>
          <p:cNvSpPr>
            <a:spLocks noGrp="1"/>
          </p:cNvSpPr>
          <p:nvPr>
            <p:ph type="sldNum" sz="quarter" idx="12"/>
          </p:nvPr>
        </p:nvSpPr>
        <p:spPr/>
        <p:txBody>
          <a:bodyPr/>
          <a:lstStyle/>
          <a:p>
            <a:fld id="{D953A83C-743D-4C40-AE2D-02FA1556BFE5}" type="slidenum">
              <a:rPr lang="ru-RU" smtClean="0"/>
              <a:pPr/>
              <a:t>‹#›</a:t>
            </a:fld>
            <a:endParaRPr lang="ru-RU"/>
          </a:p>
        </p:txBody>
      </p:sp>
    </p:spTree>
    <p:extLst>
      <p:ext uri="{BB962C8B-B14F-4D97-AF65-F5344CB8AC3E}">
        <p14:creationId xmlns:p14="http://schemas.microsoft.com/office/powerpoint/2010/main" val="447915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5C028B8-E323-478C-8D5B-E7305C3D1D13}"/>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E2F58972-F854-4A8D-8CAD-0CCE0EED9204}"/>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86B583D8-0632-4793-B0B9-780A51DB0B96}"/>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B04ACDF4-F246-4DEA-879A-B12F587A1557}"/>
              </a:ext>
            </a:extLst>
          </p:cNvPr>
          <p:cNvSpPr>
            <a:spLocks noGrp="1"/>
          </p:cNvSpPr>
          <p:nvPr>
            <p:ph type="dt" sz="half" idx="10"/>
          </p:nvPr>
        </p:nvSpPr>
        <p:spPr/>
        <p:txBody>
          <a:bodyPr/>
          <a:lstStyle/>
          <a:p>
            <a:fld id="{50CE1DD2-3696-4F20-8405-5788BDCF82FD}" type="datetimeFigureOut">
              <a:rPr lang="ru-RU" smtClean="0"/>
              <a:pPr/>
              <a:t>07.12.2020</a:t>
            </a:fld>
            <a:endParaRPr lang="ru-RU"/>
          </a:p>
        </p:txBody>
      </p:sp>
      <p:sp>
        <p:nvSpPr>
          <p:cNvPr id="6" name="Нижний колонтитул 5">
            <a:extLst>
              <a:ext uri="{FF2B5EF4-FFF2-40B4-BE49-F238E27FC236}">
                <a16:creationId xmlns:a16="http://schemas.microsoft.com/office/drawing/2014/main" id="{BCF2889B-48FC-4676-B5DD-15AFAEA6DF56}"/>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70DF8572-24BE-49BB-9704-0ACD6CD423BD}"/>
              </a:ext>
            </a:extLst>
          </p:cNvPr>
          <p:cNvSpPr>
            <a:spLocks noGrp="1"/>
          </p:cNvSpPr>
          <p:nvPr>
            <p:ph type="sldNum" sz="quarter" idx="12"/>
          </p:nvPr>
        </p:nvSpPr>
        <p:spPr/>
        <p:txBody>
          <a:bodyPr/>
          <a:lstStyle/>
          <a:p>
            <a:fld id="{D953A83C-743D-4C40-AE2D-02FA1556BFE5}" type="slidenum">
              <a:rPr lang="ru-RU" smtClean="0"/>
              <a:pPr/>
              <a:t>‹#›</a:t>
            </a:fld>
            <a:endParaRPr lang="ru-RU"/>
          </a:p>
        </p:txBody>
      </p:sp>
    </p:spTree>
    <p:extLst>
      <p:ext uri="{BB962C8B-B14F-4D97-AF65-F5344CB8AC3E}">
        <p14:creationId xmlns:p14="http://schemas.microsoft.com/office/powerpoint/2010/main" val="39957752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73F79F7-BB33-44B2-9FB1-0DEAEC33C0B4}"/>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268D8910-E88F-4721-9088-E07D84C053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1994FB60-9400-4465-8B28-9E9BE3548505}"/>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A771C41D-5E65-46D2-A452-A25F1EA0797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5689DC79-6364-44AE-885A-5B5A67E0E4C3}"/>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99F41167-A4DD-4C7C-921C-86D2BBACBDCE}"/>
              </a:ext>
            </a:extLst>
          </p:cNvPr>
          <p:cNvSpPr>
            <a:spLocks noGrp="1"/>
          </p:cNvSpPr>
          <p:nvPr>
            <p:ph type="dt" sz="half" idx="10"/>
          </p:nvPr>
        </p:nvSpPr>
        <p:spPr/>
        <p:txBody>
          <a:bodyPr/>
          <a:lstStyle/>
          <a:p>
            <a:fld id="{50CE1DD2-3696-4F20-8405-5788BDCF82FD}" type="datetimeFigureOut">
              <a:rPr lang="ru-RU" smtClean="0"/>
              <a:pPr/>
              <a:t>07.12.2020</a:t>
            </a:fld>
            <a:endParaRPr lang="ru-RU"/>
          </a:p>
        </p:txBody>
      </p:sp>
      <p:sp>
        <p:nvSpPr>
          <p:cNvPr id="8" name="Нижний колонтитул 7">
            <a:extLst>
              <a:ext uri="{FF2B5EF4-FFF2-40B4-BE49-F238E27FC236}">
                <a16:creationId xmlns:a16="http://schemas.microsoft.com/office/drawing/2014/main" id="{6D8942D6-5BD8-4C05-A16E-AC7FA71010F7}"/>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B0AB5AAB-0D91-4F8C-92EA-B6F2D25532DB}"/>
              </a:ext>
            </a:extLst>
          </p:cNvPr>
          <p:cNvSpPr>
            <a:spLocks noGrp="1"/>
          </p:cNvSpPr>
          <p:nvPr>
            <p:ph type="sldNum" sz="quarter" idx="12"/>
          </p:nvPr>
        </p:nvSpPr>
        <p:spPr/>
        <p:txBody>
          <a:bodyPr/>
          <a:lstStyle/>
          <a:p>
            <a:fld id="{D953A83C-743D-4C40-AE2D-02FA1556BFE5}" type="slidenum">
              <a:rPr lang="ru-RU" smtClean="0"/>
              <a:pPr/>
              <a:t>‹#›</a:t>
            </a:fld>
            <a:endParaRPr lang="ru-RU"/>
          </a:p>
        </p:txBody>
      </p:sp>
    </p:spTree>
    <p:extLst>
      <p:ext uri="{BB962C8B-B14F-4D97-AF65-F5344CB8AC3E}">
        <p14:creationId xmlns:p14="http://schemas.microsoft.com/office/powerpoint/2010/main" val="2470424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7697863-D400-4DA5-A9A3-77F54E16A720}"/>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2946E162-F224-42CE-A5C2-0085B0381F4C}"/>
              </a:ext>
            </a:extLst>
          </p:cNvPr>
          <p:cNvSpPr>
            <a:spLocks noGrp="1"/>
          </p:cNvSpPr>
          <p:nvPr>
            <p:ph type="dt" sz="half" idx="10"/>
          </p:nvPr>
        </p:nvSpPr>
        <p:spPr/>
        <p:txBody>
          <a:bodyPr/>
          <a:lstStyle/>
          <a:p>
            <a:fld id="{50CE1DD2-3696-4F20-8405-5788BDCF82FD}" type="datetimeFigureOut">
              <a:rPr lang="ru-RU" smtClean="0"/>
              <a:pPr/>
              <a:t>07.12.2020</a:t>
            </a:fld>
            <a:endParaRPr lang="ru-RU"/>
          </a:p>
        </p:txBody>
      </p:sp>
      <p:sp>
        <p:nvSpPr>
          <p:cNvPr id="4" name="Нижний колонтитул 3">
            <a:extLst>
              <a:ext uri="{FF2B5EF4-FFF2-40B4-BE49-F238E27FC236}">
                <a16:creationId xmlns:a16="http://schemas.microsoft.com/office/drawing/2014/main" id="{E634A631-DEF7-403A-B094-1E36DE5C5895}"/>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52E45789-B79B-4F4B-B202-0CE071E20287}"/>
              </a:ext>
            </a:extLst>
          </p:cNvPr>
          <p:cNvSpPr>
            <a:spLocks noGrp="1"/>
          </p:cNvSpPr>
          <p:nvPr>
            <p:ph type="sldNum" sz="quarter" idx="12"/>
          </p:nvPr>
        </p:nvSpPr>
        <p:spPr/>
        <p:txBody>
          <a:bodyPr/>
          <a:lstStyle/>
          <a:p>
            <a:fld id="{D953A83C-743D-4C40-AE2D-02FA1556BFE5}" type="slidenum">
              <a:rPr lang="ru-RU" smtClean="0"/>
              <a:pPr/>
              <a:t>‹#›</a:t>
            </a:fld>
            <a:endParaRPr lang="ru-RU"/>
          </a:p>
        </p:txBody>
      </p:sp>
    </p:spTree>
    <p:extLst>
      <p:ext uri="{BB962C8B-B14F-4D97-AF65-F5344CB8AC3E}">
        <p14:creationId xmlns:p14="http://schemas.microsoft.com/office/powerpoint/2010/main" val="42454182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009E8BFE-98BB-4A4F-ABC4-46DA78B3EB8D}"/>
              </a:ext>
            </a:extLst>
          </p:cNvPr>
          <p:cNvSpPr>
            <a:spLocks noGrp="1"/>
          </p:cNvSpPr>
          <p:nvPr>
            <p:ph type="dt" sz="half" idx="10"/>
          </p:nvPr>
        </p:nvSpPr>
        <p:spPr/>
        <p:txBody>
          <a:bodyPr/>
          <a:lstStyle/>
          <a:p>
            <a:fld id="{50CE1DD2-3696-4F20-8405-5788BDCF82FD}" type="datetimeFigureOut">
              <a:rPr lang="ru-RU" smtClean="0"/>
              <a:pPr/>
              <a:t>07.12.2020</a:t>
            </a:fld>
            <a:endParaRPr lang="ru-RU"/>
          </a:p>
        </p:txBody>
      </p:sp>
      <p:sp>
        <p:nvSpPr>
          <p:cNvPr id="3" name="Нижний колонтитул 2">
            <a:extLst>
              <a:ext uri="{FF2B5EF4-FFF2-40B4-BE49-F238E27FC236}">
                <a16:creationId xmlns:a16="http://schemas.microsoft.com/office/drawing/2014/main" id="{3E2860ED-3FFA-4BE9-80DA-F0502BF6D56C}"/>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ECD30648-4C64-4278-B0D7-14414175C7A2}"/>
              </a:ext>
            </a:extLst>
          </p:cNvPr>
          <p:cNvSpPr>
            <a:spLocks noGrp="1"/>
          </p:cNvSpPr>
          <p:nvPr>
            <p:ph type="sldNum" sz="quarter" idx="12"/>
          </p:nvPr>
        </p:nvSpPr>
        <p:spPr/>
        <p:txBody>
          <a:bodyPr/>
          <a:lstStyle/>
          <a:p>
            <a:fld id="{D953A83C-743D-4C40-AE2D-02FA1556BFE5}" type="slidenum">
              <a:rPr lang="ru-RU" smtClean="0"/>
              <a:pPr/>
              <a:t>‹#›</a:t>
            </a:fld>
            <a:endParaRPr lang="ru-RU"/>
          </a:p>
        </p:txBody>
      </p:sp>
    </p:spTree>
    <p:extLst>
      <p:ext uri="{BB962C8B-B14F-4D97-AF65-F5344CB8AC3E}">
        <p14:creationId xmlns:p14="http://schemas.microsoft.com/office/powerpoint/2010/main" val="1473806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11111C5-F2B2-4016-AE0F-1E8C9724EB5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AF73A2D7-7F91-4F7A-9E1F-864D2937EE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D7B33C2E-5056-4E0E-B25F-80D2D1C0D7F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A0EF1C9B-8FF3-45F4-8E03-7A22B7413661}"/>
              </a:ext>
            </a:extLst>
          </p:cNvPr>
          <p:cNvSpPr>
            <a:spLocks noGrp="1"/>
          </p:cNvSpPr>
          <p:nvPr>
            <p:ph type="dt" sz="half" idx="10"/>
          </p:nvPr>
        </p:nvSpPr>
        <p:spPr/>
        <p:txBody>
          <a:bodyPr/>
          <a:lstStyle/>
          <a:p>
            <a:fld id="{50CE1DD2-3696-4F20-8405-5788BDCF82FD}" type="datetimeFigureOut">
              <a:rPr lang="ru-RU" smtClean="0"/>
              <a:pPr/>
              <a:t>07.12.2020</a:t>
            </a:fld>
            <a:endParaRPr lang="ru-RU"/>
          </a:p>
        </p:txBody>
      </p:sp>
      <p:sp>
        <p:nvSpPr>
          <p:cNvPr id="6" name="Нижний колонтитул 5">
            <a:extLst>
              <a:ext uri="{FF2B5EF4-FFF2-40B4-BE49-F238E27FC236}">
                <a16:creationId xmlns:a16="http://schemas.microsoft.com/office/drawing/2014/main" id="{7897E485-23B9-486A-87AE-0DE927D99F1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A493003C-BBCE-49DD-8C0E-20B4D3601CEE}"/>
              </a:ext>
            </a:extLst>
          </p:cNvPr>
          <p:cNvSpPr>
            <a:spLocks noGrp="1"/>
          </p:cNvSpPr>
          <p:nvPr>
            <p:ph type="sldNum" sz="quarter" idx="12"/>
          </p:nvPr>
        </p:nvSpPr>
        <p:spPr/>
        <p:txBody>
          <a:bodyPr/>
          <a:lstStyle/>
          <a:p>
            <a:fld id="{D953A83C-743D-4C40-AE2D-02FA1556BFE5}" type="slidenum">
              <a:rPr lang="ru-RU" smtClean="0"/>
              <a:pPr/>
              <a:t>‹#›</a:t>
            </a:fld>
            <a:endParaRPr lang="ru-RU"/>
          </a:p>
        </p:txBody>
      </p:sp>
    </p:spTree>
    <p:extLst>
      <p:ext uri="{BB962C8B-B14F-4D97-AF65-F5344CB8AC3E}">
        <p14:creationId xmlns:p14="http://schemas.microsoft.com/office/powerpoint/2010/main" val="102708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68018B2-7BAF-444F-9ECA-3BC492CBE0A8}"/>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075B5BBD-B6D3-4B35-9B3B-A0C5C7F8517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4069F585-CA75-42CF-8C69-36DBA5B9C0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3F14A456-067F-4EEA-8989-9E5E71F6EFC1}"/>
              </a:ext>
            </a:extLst>
          </p:cNvPr>
          <p:cNvSpPr>
            <a:spLocks noGrp="1"/>
          </p:cNvSpPr>
          <p:nvPr>
            <p:ph type="dt" sz="half" idx="10"/>
          </p:nvPr>
        </p:nvSpPr>
        <p:spPr/>
        <p:txBody>
          <a:bodyPr/>
          <a:lstStyle/>
          <a:p>
            <a:fld id="{50CE1DD2-3696-4F20-8405-5788BDCF82FD}" type="datetimeFigureOut">
              <a:rPr lang="ru-RU" smtClean="0"/>
              <a:pPr/>
              <a:t>07.12.2020</a:t>
            </a:fld>
            <a:endParaRPr lang="ru-RU"/>
          </a:p>
        </p:txBody>
      </p:sp>
      <p:sp>
        <p:nvSpPr>
          <p:cNvPr id="6" name="Нижний колонтитул 5">
            <a:extLst>
              <a:ext uri="{FF2B5EF4-FFF2-40B4-BE49-F238E27FC236}">
                <a16:creationId xmlns:a16="http://schemas.microsoft.com/office/drawing/2014/main" id="{54427EE3-D6BC-4AB0-B982-AE557CE5B866}"/>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EDBFC7C7-F143-4FCD-BB0B-9E09C0849A89}"/>
              </a:ext>
            </a:extLst>
          </p:cNvPr>
          <p:cNvSpPr>
            <a:spLocks noGrp="1"/>
          </p:cNvSpPr>
          <p:nvPr>
            <p:ph type="sldNum" sz="quarter" idx="12"/>
          </p:nvPr>
        </p:nvSpPr>
        <p:spPr/>
        <p:txBody>
          <a:bodyPr/>
          <a:lstStyle/>
          <a:p>
            <a:fld id="{D953A83C-743D-4C40-AE2D-02FA1556BFE5}" type="slidenum">
              <a:rPr lang="ru-RU" smtClean="0"/>
              <a:pPr/>
              <a:t>‹#›</a:t>
            </a:fld>
            <a:endParaRPr lang="ru-RU"/>
          </a:p>
        </p:txBody>
      </p:sp>
    </p:spTree>
    <p:extLst>
      <p:ext uri="{BB962C8B-B14F-4D97-AF65-F5344CB8AC3E}">
        <p14:creationId xmlns:p14="http://schemas.microsoft.com/office/powerpoint/2010/main" val="146536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0644D07-25B0-4950-B3B6-AE44ECD121F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5D4C6174-F833-41C2-8F08-FD28534E05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9D49FE4-92B1-43EF-933E-3C3D4E67D22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CE1DD2-3696-4F20-8405-5788BDCF82FD}" type="datetimeFigureOut">
              <a:rPr lang="ru-RU" smtClean="0"/>
              <a:pPr/>
              <a:t>07.12.2020</a:t>
            </a:fld>
            <a:endParaRPr lang="ru-RU"/>
          </a:p>
        </p:txBody>
      </p:sp>
      <p:sp>
        <p:nvSpPr>
          <p:cNvPr id="5" name="Нижний колонтитул 4">
            <a:extLst>
              <a:ext uri="{FF2B5EF4-FFF2-40B4-BE49-F238E27FC236}">
                <a16:creationId xmlns:a16="http://schemas.microsoft.com/office/drawing/2014/main" id="{EE2AB5CB-83D5-42CF-9936-603ECB66C1E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71F49B34-7AEC-4F6C-84C2-D3D4701130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53A83C-743D-4C40-AE2D-02FA1556BFE5}" type="slidenum">
              <a:rPr lang="ru-RU" smtClean="0"/>
              <a:pPr/>
              <a:t>‹#›</a:t>
            </a:fld>
            <a:endParaRPr lang="ru-RU"/>
          </a:p>
        </p:txBody>
      </p:sp>
    </p:spTree>
    <p:extLst>
      <p:ext uri="{BB962C8B-B14F-4D97-AF65-F5344CB8AC3E}">
        <p14:creationId xmlns:p14="http://schemas.microsoft.com/office/powerpoint/2010/main" val="35650254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covid-19.mentalcenter.kz/ru"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hyperlink" Target="https://testometrika.com/a/l7nsnSZGrOvSj9Q%2B1mvn0Q/"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hyperlink" Target="https://testometrika.com/depression-and-stress/emotional-burnout/"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testometrika.com/depression-and-stress/emotionalburnout/"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hyperlink" Target="https://gppc.ru/wpcontent/uploads/2018/04/Posobie_-%20Integrativnaya-kinesiologiya.pdf" TargetMode="External"/><Relationship Id="rId4" Type="http://schemas.openxmlformats.org/officeDocument/2006/relationships/hyperlink" Target="https://psycabi.net/testy/391-oprosnikprofessionalnoe-emotsionalnoe-vygoranie-pv-metodika-k-maslachi-s-dzhekson-adaptatsiya-n-vodopyanova-e-starchenkova-testydlya-diagnostiki-sindroma-pv"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package" Target="../embeddings/Microsoft_Word_Document.docx"/><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hyperlink" Target="https://testometrika.com/depression-and-stress/emotionalburnout/"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9DAC5CD-36F4-4A34-9779-7DA982AFE8A8}"/>
              </a:ext>
            </a:extLst>
          </p:cNvPr>
          <p:cNvSpPr>
            <a:spLocks noGrp="1"/>
          </p:cNvSpPr>
          <p:nvPr>
            <p:ph type="ctrTitle"/>
          </p:nvPr>
        </p:nvSpPr>
        <p:spPr>
          <a:xfrm>
            <a:off x="96820" y="463670"/>
            <a:ext cx="11844168" cy="1689016"/>
          </a:xfrm>
        </p:spPr>
        <p:txBody>
          <a:bodyPr anchor="t">
            <a:noAutofit/>
          </a:bodyPr>
          <a:lstStyle/>
          <a:p>
            <a:pPr hangingPunct="0"/>
            <a:r>
              <a:rPr lang="ru-RU" sz="4400" b="1" dirty="0">
                <a:solidFill>
                  <a:srgbClr val="0070C0"/>
                </a:solidFill>
                <a:latin typeface="+mn-lt"/>
                <a:ea typeface="+mn-ea"/>
                <a:cs typeface="+mn-cs"/>
              </a:rPr>
              <a:t>Как педагоги могут сохранять и укреплять </a:t>
            </a:r>
            <a:br>
              <a:rPr lang="ru-RU" sz="4400" b="1" dirty="0">
                <a:solidFill>
                  <a:srgbClr val="0070C0"/>
                </a:solidFill>
                <a:latin typeface="+mn-lt"/>
                <a:ea typeface="+mn-ea"/>
                <a:cs typeface="+mn-cs"/>
              </a:rPr>
            </a:br>
            <a:r>
              <a:rPr lang="ru-RU" sz="4400" b="1" dirty="0">
                <a:solidFill>
                  <a:srgbClr val="0070C0"/>
                </a:solidFill>
                <a:latin typeface="+mn-lt"/>
                <a:ea typeface="+mn-ea"/>
                <a:cs typeface="+mn-cs"/>
              </a:rPr>
              <a:t>свое психическое здоровье и благополучие</a:t>
            </a:r>
            <a:r>
              <a:rPr lang="en-US" sz="4400" b="1" dirty="0">
                <a:solidFill>
                  <a:srgbClr val="0070C0"/>
                </a:solidFill>
                <a:latin typeface="+mn-lt"/>
                <a:ea typeface="+mn-ea"/>
                <a:cs typeface="+mn-cs"/>
              </a:rPr>
              <a:t> </a:t>
            </a:r>
            <a:endParaRPr lang="ru-RU" sz="4400" b="1" dirty="0">
              <a:solidFill>
                <a:srgbClr val="0070C0"/>
              </a:solidFill>
              <a:latin typeface="+mn-lt"/>
              <a:ea typeface="+mn-ea"/>
              <a:cs typeface="+mn-cs"/>
            </a:endParaRPr>
          </a:p>
        </p:txBody>
      </p:sp>
      <p:pic>
        <p:nvPicPr>
          <p:cNvPr id="7" name="Picture 6" descr="A picture containing text&#10;&#10;Description automatically generated">
            <a:extLst>
              <a:ext uri="{FF2B5EF4-FFF2-40B4-BE49-F238E27FC236}">
                <a16:creationId xmlns:a16="http://schemas.microsoft.com/office/drawing/2014/main" id="{7D98EC58-515E-458E-880B-DA5FD1F6A2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7514" y="1871348"/>
            <a:ext cx="9616972" cy="4522982"/>
          </a:xfrm>
          <a:prstGeom prst="rect">
            <a:avLst/>
          </a:prstGeom>
        </p:spPr>
      </p:pic>
    </p:spTree>
    <p:extLst>
      <p:ext uri="{BB962C8B-B14F-4D97-AF65-F5344CB8AC3E}">
        <p14:creationId xmlns:p14="http://schemas.microsoft.com/office/powerpoint/2010/main" val="3915220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7B5E3FB-09C4-4B42-BCE6-5FA9B397306F}"/>
              </a:ext>
            </a:extLst>
          </p:cNvPr>
          <p:cNvSpPr txBox="1"/>
          <p:nvPr/>
        </p:nvSpPr>
        <p:spPr>
          <a:xfrm>
            <a:off x="4301283" y="178750"/>
            <a:ext cx="7446580" cy="707886"/>
          </a:xfrm>
          <a:prstGeom prst="rect">
            <a:avLst/>
          </a:prstGeom>
          <a:noFill/>
        </p:spPr>
        <p:txBody>
          <a:bodyPr wrap="square" rtlCol="0">
            <a:spAutoFit/>
          </a:bodyPr>
          <a:lstStyle/>
          <a:p>
            <a:pPr algn="ctr"/>
            <a:r>
              <a:rPr lang="ru-RU" sz="4000" b="1" dirty="0">
                <a:solidFill>
                  <a:srgbClr val="C00000"/>
                </a:solidFill>
                <a:latin typeface="Calibri" pitchFamily="34" charset="0"/>
                <a:ea typeface="Tahoma" panose="020B0604030504040204" pitchFamily="34" charset="0"/>
                <a:cs typeface="Tahoma" panose="020B0604030504040204" pitchFamily="34" charset="0"/>
              </a:rPr>
              <a:t>ШЕСТЬ СФЕР САМОПОМОЩИ</a:t>
            </a:r>
          </a:p>
        </p:txBody>
      </p:sp>
      <p:sp>
        <p:nvSpPr>
          <p:cNvPr id="3" name="Прямоугольник 2">
            <a:extLst>
              <a:ext uri="{FF2B5EF4-FFF2-40B4-BE49-F238E27FC236}">
                <a16:creationId xmlns:a16="http://schemas.microsoft.com/office/drawing/2014/main" id="{84FC72C4-4183-486A-B77B-AFFA68DE6DF6}"/>
              </a:ext>
            </a:extLst>
          </p:cNvPr>
          <p:cNvSpPr/>
          <p:nvPr/>
        </p:nvSpPr>
        <p:spPr>
          <a:xfrm>
            <a:off x="78377" y="1944509"/>
            <a:ext cx="11921133" cy="4693593"/>
          </a:xfrm>
          <a:prstGeom prst="rect">
            <a:avLst/>
          </a:prstGeom>
        </p:spPr>
        <p:txBody>
          <a:bodyPr wrap="square">
            <a:spAutoFit/>
          </a:bodyPr>
          <a:lstStyle/>
          <a:p>
            <a:pPr marL="180340">
              <a:spcBef>
                <a:spcPts val="300"/>
              </a:spcBef>
              <a:spcAft>
                <a:spcPts val="300"/>
              </a:spcAft>
            </a:pPr>
            <a:r>
              <a:rPr lang="ru-RU" sz="2200" dirty="0">
                <a:ea typeface="Tahoma" panose="020B0604030504040204" pitchFamily="34" charset="0"/>
                <a:cs typeface="Tahoma" panose="020B0604030504040204" pitchFamily="34" charset="0"/>
              </a:rPr>
              <a:t>процедуры (баня, душ, бассейн), общение со спокойными, уравновешенными людьми, нервно-мышечная релаксация</a:t>
            </a:r>
            <a:endParaRPr lang="en-US" sz="2200" b="1" dirty="0">
              <a:ea typeface="Tahoma" panose="020B0604030504040204" pitchFamily="34" charset="0"/>
              <a:cs typeface="Tahoma" panose="020B0604030504040204" pitchFamily="34" charset="0"/>
            </a:endParaRPr>
          </a:p>
          <a:p>
            <a:pPr marL="180340">
              <a:spcBef>
                <a:spcPts val="300"/>
              </a:spcBef>
              <a:spcAft>
                <a:spcPts val="300"/>
              </a:spcAft>
            </a:pPr>
            <a:r>
              <a:rPr lang="ru-RU" sz="2400" b="1" dirty="0">
                <a:solidFill>
                  <a:srgbClr val="002060"/>
                </a:solidFill>
                <a:ea typeface="Tahoma" panose="020B0604030504040204" pitchFamily="34" charset="0"/>
                <a:cs typeface="Tahoma" panose="020B0604030504040204" pitchFamily="34" charset="0"/>
              </a:rPr>
              <a:t>Психологическая самопомощь: </a:t>
            </a:r>
            <a:r>
              <a:rPr lang="ru-RU" sz="2200" dirty="0">
                <a:ea typeface="Tahoma" panose="020B0604030504040204" pitchFamily="34" charset="0"/>
                <a:cs typeface="Tahoma" panose="020B0604030504040204" pitchFamily="34" charset="0"/>
              </a:rPr>
              <a:t>Рефлексия, обучение, ограничение затрат времени и усилий, применение упражнений для самопомощи</a:t>
            </a:r>
          </a:p>
          <a:p>
            <a:pPr marL="180340">
              <a:spcBef>
                <a:spcPts val="300"/>
              </a:spcBef>
              <a:spcAft>
                <a:spcPts val="300"/>
              </a:spcAft>
            </a:pPr>
            <a:r>
              <a:rPr lang="ru-RU" sz="2400" b="1" dirty="0">
                <a:solidFill>
                  <a:srgbClr val="002060"/>
                </a:solidFill>
                <a:ea typeface="Tahoma" panose="020B0604030504040204" pitchFamily="34" charset="0"/>
                <a:cs typeface="Tahoma" panose="020B0604030504040204" pitchFamily="34" charset="0"/>
              </a:rPr>
              <a:t>Эмоциональная самопомощь: </a:t>
            </a:r>
            <a:r>
              <a:rPr lang="ru-RU" sz="2200" dirty="0">
                <a:ea typeface="Tahoma" panose="020B0604030504040204" pitchFamily="34" charset="0"/>
                <a:cs typeface="Tahoma" panose="020B0604030504040204" pitchFamily="34" charset="0"/>
              </a:rPr>
              <a:t>совместное времяпровождение с друзьями, экологичное самоутверждение, юмор, любимые занятия, хобби, вдохновляющая литература или вдохновляющие разговоры, визуализация, арт-терапия</a:t>
            </a:r>
          </a:p>
          <a:p>
            <a:pPr marL="180340">
              <a:spcBef>
                <a:spcPts val="300"/>
              </a:spcBef>
              <a:spcAft>
                <a:spcPts val="300"/>
              </a:spcAft>
            </a:pPr>
            <a:r>
              <a:rPr lang="ru-RU" sz="2400" b="1" dirty="0">
                <a:solidFill>
                  <a:srgbClr val="002060"/>
                </a:solidFill>
                <a:ea typeface="Tahoma" panose="020B0604030504040204" pitchFamily="34" charset="0"/>
                <a:cs typeface="Tahoma" panose="020B0604030504040204" pitchFamily="34" charset="0"/>
              </a:rPr>
              <a:t>Духовная самопомощь: </a:t>
            </a:r>
            <a:r>
              <a:rPr lang="ru-RU" sz="2200" dirty="0">
                <a:ea typeface="Tahoma" panose="020B0604030504040204" pitchFamily="34" charset="0"/>
                <a:cs typeface="Tahoma" panose="020B0604030504040204" pitchFamily="34" charset="0"/>
              </a:rPr>
              <a:t>Размышление, расстановка приоритетов, прогулки на природе, медитация, молитва. </a:t>
            </a:r>
          </a:p>
          <a:p>
            <a:pPr marL="180340">
              <a:spcBef>
                <a:spcPts val="300"/>
              </a:spcBef>
              <a:spcAft>
                <a:spcPts val="300"/>
              </a:spcAft>
            </a:pPr>
            <a:r>
              <a:rPr lang="ru-RU" sz="2400" b="1" dirty="0">
                <a:solidFill>
                  <a:srgbClr val="002060"/>
                </a:solidFill>
                <a:ea typeface="Tahoma" panose="020B0604030504040204" pitchFamily="34" charset="0"/>
                <a:cs typeface="Tahoma" panose="020B0604030504040204" pitchFamily="34" charset="0"/>
              </a:rPr>
              <a:t>Профессиональная самопомощь: </a:t>
            </a:r>
            <a:r>
              <a:rPr lang="ru-RU" sz="2200" dirty="0">
                <a:ea typeface="Tahoma" panose="020B0604030504040204" pitchFamily="34" charset="0"/>
                <a:cs typeface="Tahoma" panose="020B0604030504040204" pitchFamily="34" charset="0"/>
              </a:rPr>
              <a:t>Достаточные перерывы в работе (обед, отпуск), выделение времени на решение важных задач, комфортное рабочее место.</a:t>
            </a:r>
          </a:p>
          <a:p>
            <a:pPr marL="180340">
              <a:spcBef>
                <a:spcPts val="300"/>
              </a:spcBef>
              <a:spcAft>
                <a:spcPts val="300"/>
              </a:spcAft>
            </a:pPr>
            <a:r>
              <a:rPr lang="ru-RU" sz="2400" b="1" dirty="0">
                <a:solidFill>
                  <a:srgbClr val="002060"/>
                </a:solidFill>
                <a:ea typeface="Tahoma" panose="020B0604030504040204" pitchFamily="34" charset="0"/>
                <a:cs typeface="Tahoma" panose="020B0604030504040204" pitchFamily="34" charset="0"/>
              </a:rPr>
              <a:t>Равновесие</a:t>
            </a:r>
            <a:r>
              <a:rPr lang="en-US" sz="2400" b="1" dirty="0">
                <a:solidFill>
                  <a:srgbClr val="002060"/>
                </a:solidFill>
                <a:ea typeface="Tahoma" panose="020B0604030504040204" pitchFamily="34" charset="0"/>
                <a:cs typeface="Tahoma" panose="020B0604030504040204" pitchFamily="34" charset="0"/>
              </a:rPr>
              <a:t>:</a:t>
            </a:r>
            <a:r>
              <a:rPr lang="ru-RU" sz="2200" dirty="0">
                <a:ea typeface="Tahoma" panose="020B0604030504040204" pitchFamily="34" charset="0"/>
                <a:cs typeface="Tahoma" panose="020B0604030504040204" pitchFamily="34" charset="0"/>
              </a:rPr>
              <a:t> Равновесие между работой и семейной (личной) жизнью. </a:t>
            </a:r>
            <a:endParaRPr lang="ru-RU" sz="2200" dirty="0">
              <a:effectLst/>
              <a:ea typeface="Tahoma" panose="020B0604030504040204" pitchFamily="34" charset="0"/>
              <a:cs typeface="Tahoma" panose="020B0604030504040204" pitchFamily="34" charset="0"/>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92" y="-13064"/>
            <a:ext cx="4143359" cy="1910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2">
            <a:extLst>
              <a:ext uri="{FF2B5EF4-FFF2-40B4-BE49-F238E27FC236}">
                <a16:creationId xmlns:a16="http://schemas.microsoft.com/office/drawing/2014/main" id="{594EDD55-E759-4CF5-BF6A-D9ECBCF2B55C}"/>
              </a:ext>
            </a:extLst>
          </p:cNvPr>
          <p:cNvSpPr/>
          <p:nvPr/>
        </p:nvSpPr>
        <p:spPr>
          <a:xfrm>
            <a:off x="4128012" y="969692"/>
            <a:ext cx="8063987" cy="800219"/>
          </a:xfrm>
          <a:prstGeom prst="rect">
            <a:avLst/>
          </a:prstGeom>
        </p:spPr>
        <p:txBody>
          <a:bodyPr wrap="square">
            <a:spAutoFit/>
          </a:bodyPr>
          <a:lstStyle/>
          <a:p>
            <a:pPr marL="180340">
              <a:spcBef>
                <a:spcPts val="300"/>
              </a:spcBef>
              <a:spcAft>
                <a:spcPts val="300"/>
              </a:spcAft>
            </a:pPr>
            <a:r>
              <a:rPr lang="ru-RU" sz="2400" b="1" dirty="0">
                <a:solidFill>
                  <a:srgbClr val="002060"/>
                </a:solidFill>
                <a:ea typeface="Tahoma" panose="020B0604030504040204" pitchFamily="34" charset="0"/>
                <a:cs typeface="Tahoma" panose="020B0604030504040204" pitchFamily="34" charset="0"/>
              </a:rPr>
              <a:t>Физическая самопомощь:</a:t>
            </a:r>
            <a:r>
              <a:rPr lang="ru-RU" sz="2200" dirty="0">
                <a:ea typeface="Tahoma" panose="020B0604030504040204" pitchFamily="34" charset="0"/>
                <a:cs typeface="Tahoma" panose="020B0604030504040204" pitchFamily="34" charset="0"/>
              </a:rPr>
              <a:t> Питание, физические нагрузки, сон, половая жизнь, занятия спортом, пешие прогулки, водные</a:t>
            </a:r>
            <a:endParaRPr lang="ru-RU" sz="2200" dirty="0">
              <a:effectLst/>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605081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6F60EAE8-184C-49C8-8D60-95295FDADBBD}"/>
              </a:ext>
            </a:extLst>
          </p:cNvPr>
          <p:cNvSpPr/>
          <p:nvPr/>
        </p:nvSpPr>
        <p:spPr>
          <a:xfrm>
            <a:off x="130627" y="1220930"/>
            <a:ext cx="9760369" cy="1272721"/>
          </a:xfrm>
          <a:prstGeom prst="rect">
            <a:avLst/>
          </a:prstGeom>
        </p:spPr>
        <p:txBody>
          <a:bodyPr wrap="square">
            <a:spAutoFit/>
          </a:bodyPr>
          <a:lstStyle/>
          <a:p>
            <a:pPr>
              <a:lnSpc>
                <a:spcPct val="110000"/>
              </a:lnSpc>
            </a:pPr>
            <a:r>
              <a:rPr lang="ru-RU" sz="2400" b="1" dirty="0">
                <a:solidFill>
                  <a:srgbClr val="0070C0"/>
                </a:solidFill>
                <a:latin typeface="Tahoma" panose="020B0604030504040204" pitchFamily="34" charset="0"/>
                <a:ea typeface="Tahoma" panose="020B0604030504040204" pitchFamily="34" charset="0"/>
                <a:cs typeface="Tahoma" panose="020B0604030504040204" pitchFamily="34" charset="0"/>
              </a:rPr>
              <a:t>Напишите  напротив каждого определения по пять   имен людей с номерами телефонов, которые могут выступить  в предлагаемом качестве. </a:t>
            </a:r>
          </a:p>
        </p:txBody>
      </p:sp>
      <p:sp>
        <p:nvSpPr>
          <p:cNvPr id="5" name="Прямоугольник 4">
            <a:extLst>
              <a:ext uri="{FF2B5EF4-FFF2-40B4-BE49-F238E27FC236}">
                <a16:creationId xmlns:a16="http://schemas.microsoft.com/office/drawing/2014/main" id="{C4533912-1F79-482A-9C5A-8AB88286CFC5}"/>
              </a:ext>
            </a:extLst>
          </p:cNvPr>
          <p:cNvSpPr/>
          <p:nvPr/>
        </p:nvSpPr>
        <p:spPr>
          <a:xfrm>
            <a:off x="130627" y="2803049"/>
            <a:ext cx="11652070" cy="3293209"/>
          </a:xfrm>
          <a:prstGeom prst="rect">
            <a:avLst/>
          </a:prstGeom>
        </p:spPr>
        <p:txBody>
          <a:bodyPr wrap="square">
            <a:spAutoFit/>
          </a:bodyPr>
          <a:lstStyle/>
          <a:p>
            <a:pPr marL="637540" indent="-457200">
              <a:spcBef>
                <a:spcPts val="600"/>
              </a:spcBef>
              <a:spcAft>
                <a:spcPts val="600"/>
              </a:spcAft>
              <a:buAutoNum type="arabicPeriod"/>
            </a:pPr>
            <a:r>
              <a:rPr lang="ru-RU" sz="2400" b="1" dirty="0">
                <a:latin typeface="Tahoma" panose="020B0604030504040204" pitchFamily="34" charset="0"/>
                <a:ea typeface="Tahoma" panose="020B0604030504040204" pitchFamily="34" charset="0"/>
                <a:cs typeface="Tahoma" panose="020B0604030504040204" pitchFamily="34" charset="0"/>
              </a:rPr>
              <a:t>Опора – </a:t>
            </a:r>
            <a:r>
              <a:rPr lang="ru-RU" sz="2400" dirty="0">
                <a:latin typeface="Tahoma" panose="020B0604030504040204" pitchFamily="34" charset="0"/>
                <a:ea typeface="Tahoma" panose="020B0604030504040204" pitchFamily="34" charset="0"/>
                <a:cs typeface="Tahoma" panose="020B0604030504040204" pitchFamily="34" charset="0"/>
              </a:rPr>
              <a:t>На кого вы всегда можете положиться?</a:t>
            </a:r>
          </a:p>
          <a:p>
            <a:pPr marL="180340">
              <a:spcBef>
                <a:spcPts val="600"/>
              </a:spcBef>
              <a:spcAft>
                <a:spcPts val="600"/>
              </a:spcAft>
            </a:pPr>
            <a:r>
              <a:rPr lang="ru-RU" sz="2400" b="1" dirty="0">
                <a:latin typeface="Tahoma" panose="020B0604030504040204" pitchFamily="34" charset="0"/>
                <a:ea typeface="Tahoma" panose="020B0604030504040204" pitchFamily="34" charset="0"/>
                <a:cs typeface="Tahoma" panose="020B0604030504040204" pitchFamily="34" charset="0"/>
              </a:rPr>
              <a:t>2. Правдолюб или мудрец – </a:t>
            </a:r>
            <a:r>
              <a:rPr lang="ru-RU" sz="2400" dirty="0">
                <a:latin typeface="Tahoma" panose="020B0604030504040204" pitchFamily="34" charset="0"/>
                <a:ea typeface="Tahoma" panose="020B0604030504040204" pitchFamily="34" charset="0"/>
                <a:cs typeface="Tahoma" panose="020B0604030504040204" pitchFamily="34" charset="0"/>
              </a:rPr>
              <a:t>Кто всегда скажет вам правду и будет честен с Вами.</a:t>
            </a:r>
            <a:r>
              <a:rPr lang="ru-RU" sz="2400" b="1" dirty="0">
                <a:latin typeface="Tahoma" panose="020B0604030504040204" pitchFamily="34" charset="0"/>
                <a:ea typeface="Tahoma" panose="020B0604030504040204" pitchFamily="34" charset="0"/>
                <a:cs typeface="Tahoma" panose="020B0604030504040204" pitchFamily="34" charset="0"/>
              </a:rPr>
              <a:t> </a:t>
            </a:r>
          </a:p>
          <a:p>
            <a:pPr marL="180340">
              <a:spcBef>
                <a:spcPts val="600"/>
              </a:spcBef>
              <a:spcAft>
                <a:spcPts val="600"/>
              </a:spcAft>
            </a:pPr>
            <a:r>
              <a:rPr lang="ru-RU" sz="2400" b="1" dirty="0">
                <a:latin typeface="Tahoma" panose="020B0604030504040204" pitchFamily="34" charset="0"/>
                <a:ea typeface="Tahoma" panose="020B0604030504040204" pitchFamily="34" charset="0"/>
                <a:cs typeface="Tahoma" panose="020B0604030504040204" pitchFamily="34" charset="0"/>
              </a:rPr>
              <a:t>3. Исследователь – </a:t>
            </a:r>
            <a:r>
              <a:rPr lang="ru-RU" sz="2400" dirty="0">
                <a:latin typeface="Tahoma" panose="020B0604030504040204" pitchFamily="34" charset="0"/>
                <a:ea typeface="Tahoma" panose="020B0604030504040204" pitchFamily="34" charset="0"/>
                <a:cs typeface="Tahoma" panose="020B0604030504040204" pitchFamily="34" charset="0"/>
              </a:rPr>
              <a:t>Кто поможет найти любую информацию, даже если он не знает чего-то, он найдет. </a:t>
            </a:r>
          </a:p>
          <a:p>
            <a:pPr marL="180340">
              <a:spcBef>
                <a:spcPts val="600"/>
              </a:spcBef>
              <a:spcAft>
                <a:spcPts val="600"/>
              </a:spcAft>
            </a:pPr>
            <a:r>
              <a:rPr lang="ru-RU" sz="2400" b="1" dirty="0">
                <a:latin typeface="Tahoma" panose="020B0604030504040204" pitchFamily="34" charset="0"/>
                <a:ea typeface="Tahoma" panose="020B0604030504040204" pitchFamily="34" charset="0"/>
                <a:cs typeface="Tahoma" panose="020B0604030504040204" pitchFamily="34" charset="0"/>
              </a:rPr>
              <a:t>4. Помощник – </a:t>
            </a:r>
            <a:r>
              <a:rPr lang="ru-RU" sz="2400" dirty="0">
                <a:latin typeface="Tahoma" panose="020B0604030504040204" pitchFamily="34" charset="0"/>
                <a:ea typeface="Tahoma" panose="020B0604030504040204" pitchFamily="34" charset="0"/>
                <a:cs typeface="Tahoma" panose="020B0604030504040204" pitchFamily="34" charset="0"/>
              </a:rPr>
              <a:t>Кто готов прийти и помочь в каком-то деле.</a:t>
            </a:r>
          </a:p>
          <a:p>
            <a:pPr marL="180340">
              <a:spcBef>
                <a:spcPts val="600"/>
              </a:spcBef>
              <a:spcAft>
                <a:spcPts val="600"/>
              </a:spcAft>
            </a:pPr>
            <a:r>
              <a:rPr lang="ru-RU" sz="2400" b="1" dirty="0">
                <a:latin typeface="Tahoma" panose="020B0604030504040204" pitchFamily="34" charset="0"/>
                <a:ea typeface="Tahoma" panose="020B0604030504040204" pitchFamily="34" charset="0"/>
                <a:cs typeface="Tahoma" panose="020B0604030504040204" pitchFamily="34" charset="0"/>
              </a:rPr>
              <a:t>5. Защитник – </a:t>
            </a:r>
            <a:r>
              <a:rPr lang="ru-RU" sz="2400" dirty="0">
                <a:latin typeface="Tahoma" panose="020B0604030504040204" pitchFamily="34" charset="0"/>
                <a:ea typeface="Tahoma" panose="020B0604030504040204" pitchFamily="34" charset="0"/>
                <a:cs typeface="Tahoma" panose="020B0604030504040204" pitchFamily="34" charset="0"/>
              </a:rPr>
              <a:t>Кто всегда защитит вашу репутацию, примет и поймет. </a:t>
            </a:r>
            <a:endParaRPr lang="ru-RU" sz="2400" dirty="0">
              <a:effectLst/>
              <a:latin typeface="Tahoma" panose="020B0604030504040204" pitchFamily="34" charset="0"/>
              <a:ea typeface="Tahoma" panose="020B0604030504040204" pitchFamily="34" charset="0"/>
              <a:cs typeface="Tahoma" panose="020B0604030504040204" pitchFamily="34" charset="0"/>
            </a:endParaRP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90997" y="0"/>
            <a:ext cx="2278950" cy="1501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94283" y="225469"/>
            <a:ext cx="9696713" cy="769992"/>
          </a:xfrm>
        </p:spPr>
        <p:txBody>
          <a:bodyPr>
            <a:normAutofit fontScale="90000"/>
          </a:bodyPr>
          <a:lstStyle/>
          <a:p>
            <a:r>
              <a:rPr lang="ru-RU" sz="3500" b="1" dirty="0">
                <a:solidFill>
                  <a:srgbClr val="C00000"/>
                </a:solidFill>
                <a:latin typeface="+mn-lt"/>
              </a:rPr>
              <a:t>УПРАЖНЕНИЕ «5 КРУГОВ ПОДДЕРЖКИ»</a:t>
            </a:r>
            <a:br>
              <a:rPr lang="ru-RU" sz="3500" b="1" dirty="0">
                <a:solidFill>
                  <a:srgbClr val="C00000"/>
                </a:solidFill>
                <a:latin typeface="+mn-lt"/>
              </a:rPr>
            </a:br>
            <a:r>
              <a:rPr lang="ru-RU" sz="3500" i="1" dirty="0">
                <a:solidFill>
                  <a:srgbClr val="C00000"/>
                </a:solidFill>
                <a:latin typeface="+mn-lt"/>
              </a:rPr>
              <a:t>Исследуйте среду общения для получения помощи</a:t>
            </a:r>
          </a:p>
        </p:txBody>
      </p:sp>
    </p:spTree>
    <p:extLst>
      <p:ext uri="{BB962C8B-B14F-4D97-AF65-F5344CB8AC3E}">
        <p14:creationId xmlns:p14="http://schemas.microsoft.com/office/powerpoint/2010/main" val="21782767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 y="214450"/>
            <a:ext cx="12283439" cy="1325563"/>
          </a:xfrm>
        </p:spPr>
        <p:txBody>
          <a:bodyPr>
            <a:normAutofit fontScale="90000"/>
          </a:bodyPr>
          <a:lstStyle/>
          <a:p>
            <a:pPr algn="ctr"/>
            <a:r>
              <a:rPr lang="ru-RU" b="1" dirty="0">
                <a:ln w="1905"/>
                <a:solidFill>
                  <a:srgbClr val="C00000"/>
                </a:solidFill>
                <a:effectLst>
                  <a:innerShdw blurRad="69850" dist="43180" dir="5400000">
                    <a:srgbClr val="000000">
                      <a:alpha val="65000"/>
                    </a:srgbClr>
                  </a:innerShdw>
                </a:effectLst>
                <a:latin typeface="+mn-lt"/>
              </a:rPr>
              <a:t>УПРАЖНЕНИЕ «МОИ ДОСТИЖЕНИЯ»</a:t>
            </a:r>
            <a:br>
              <a:rPr lang="ru-RU" b="1" dirty="0">
                <a:ln w="1905"/>
                <a:solidFill>
                  <a:srgbClr val="C00000"/>
                </a:solidFill>
                <a:effectLst>
                  <a:innerShdw blurRad="69850" dist="43180" dir="5400000">
                    <a:srgbClr val="000000">
                      <a:alpha val="65000"/>
                    </a:srgbClr>
                  </a:innerShdw>
                </a:effectLst>
                <a:latin typeface="+mn-lt"/>
              </a:rPr>
            </a:br>
            <a:r>
              <a:rPr lang="ru-RU" dirty="0">
                <a:ln w="1905"/>
                <a:solidFill>
                  <a:srgbClr val="C00000"/>
                </a:solidFill>
                <a:effectLst>
                  <a:innerShdw blurRad="69850" dist="43180" dir="5400000">
                    <a:srgbClr val="000000">
                      <a:alpha val="65000"/>
                    </a:srgbClr>
                  </a:innerShdw>
                </a:effectLst>
                <a:latin typeface="+mn-lt"/>
              </a:rPr>
              <a:t>Исследуйте свои достижения и восполняйте ресурсы</a:t>
            </a:r>
          </a:p>
        </p:txBody>
      </p:sp>
      <p:sp>
        <p:nvSpPr>
          <p:cNvPr id="3" name="Объект 2"/>
          <p:cNvSpPr>
            <a:spLocks noGrp="1"/>
          </p:cNvSpPr>
          <p:nvPr>
            <p:ph idx="1"/>
          </p:nvPr>
        </p:nvSpPr>
        <p:spPr>
          <a:xfrm>
            <a:off x="609600" y="2396359"/>
            <a:ext cx="6284027" cy="3729806"/>
          </a:xfrm>
        </p:spPr>
        <p:txBody>
          <a:bodyPr>
            <a:normAutofit/>
          </a:bodyPr>
          <a:lstStyle/>
          <a:p>
            <a:r>
              <a:rPr lang="ru-RU" sz="3200" b="1" dirty="0"/>
              <a:t>Поделитесь тем, что лучше всего умеете, знаете, что у вас получается</a:t>
            </a:r>
          </a:p>
          <a:p>
            <a:endParaRPr lang="ru-RU" sz="3200" b="1" dirty="0"/>
          </a:p>
          <a:p>
            <a:r>
              <a:rPr lang="ru-RU" sz="3200" b="1" dirty="0"/>
              <a:t>Группа/слушатели выражают восхищение и дает обратную реакцию</a:t>
            </a:r>
          </a:p>
        </p:txBody>
      </p:sp>
      <p:pic>
        <p:nvPicPr>
          <p:cNvPr id="1026"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771" b="100000" l="522" r="99478">
                        <a14:foregroundMark x1="15385" y1="63675" x2="15385" y2="63675"/>
                        <a14:foregroundMark x1="78063" y1="86676" x2="78063" y2="86676"/>
                        <a14:foregroundMark x1="85328" y1="96844" x2="85328" y2="96844"/>
                        <a14:foregroundMark x1="78063" y1="78121" x2="78063" y2="78121"/>
                        <a14:foregroundMark x1="95821" y1="85905" x2="95821" y2="85905"/>
                        <a14:foregroundMark x1="6695" y1="12307" x2="6695" y2="12307"/>
                        <a14:foregroundMark x1="13913" y1="23808" x2="13913" y2="23808"/>
                        <a14:foregroundMark x1="8879" y1="21669" x2="8879" y2="21669"/>
                        <a14:foregroundMark x1="2327" y1="23001" x2="2327" y2="23001"/>
                        <a14:foregroundMark x1="2327" y1="23001" x2="2327" y2="23001"/>
                        <a14:foregroundMark x1="57407" y1="89621" x2="57407" y2="89621"/>
                      </a14:backgroundRemoval>
                    </a14:imgEffect>
                  </a14:imgLayer>
                </a14:imgProps>
              </a:ext>
              <a:ext uri="{28A0092B-C50C-407E-A947-70E740481C1C}">
                <a14:useLocalDpi xmlns:a14="http://schemas.microsoft.com/office/drawing/2010/main" val="0"/>
              </a:ext>
            </a:extLst>
          </a:blip>
          <a:srcRect/>
          <a:stretch>
            <a:fillRect/>
          </a:stretch>
        </p:blipFill>
        <p:spPr bwMode="auto">
          <a:xfrm>
            <a:off x="7267269" y="1484785"/>
            <a:ext cx="4500746" cy="4952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19459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a:extLst>
              <a:ext uri="{FF2B5EF4-FFF2-40B4-BE49-F238E27FC236}">
                <a16:creationId xmlns:a16="http://schemas.microsoft.com/office/drawing/2014/main" id="{B752E184-BF0B-4F3E-8874-EC8857AC51D9}"/>
              </a:ext>
            </a:extLst>
          </p:cNvPr>
          <p:cNvSpPr>
            <a:spLocks noGrp="1" noChangeArrowheads="1"/>
          </p:cNvSpPr>
          <p:nvPr>
            <p:ph type="title"/>
          </p:nvPr>
        </p:nvSpPr>
        <p:spPr>
          <a:xfrm>
            <a:off x="480290" y="114300"/>
            <a:ext cx="8229600" cy="654050"/>
          </a:xfrm>
        </p:spPr>
        <p:txBody>
          <a:bodyPr anchor="t"/>
          <a:lstStyle/>
          <a:p>
            <a:r>
              <a:rPr lang="ru-RU" altLang="en-US" sz="3600" b="1" dirty="0">
                <a:solidFill>
                  <a:srgbClr val="0070C0"/>
                </a:solidFill>
                <a:latin typeface="Calibri" pitchFamily="34" charset="0"/>
                <a:cs typeface="Times New Roman" pitchFamily="18" charset="0"/>
              </a:rPr>
              <a:t>ВИЗУАЛИЗАЦИЯ</a:t>
            </a:r>
          </a:p>
        </p:txBody>
      </p:sp>
      <p:sp>
        <p:nvSpPr>
          <p:cNvPr id="19459" name="Объект 2">
            <a:extLst>
              <a:ext uri="{FF2B5EF4-FFF2-40B4-BE49-F238E27FC236}">
                <a16:creationId xmlns:a16="http://schemas.microsoft.com/office/drawing/2014/main" id="{CE53C5E6-EB65-462C-85FD-89BF850A51BD}"/>
              </a:ext>
            </a:extLst>
          </p:cNvPr>
          <p:cNvSpPr>
            <a:spLocks noGrp="1" noChangeArrowheads="1"/>
          </p:cNvSpPr>
          <p:nvPr>
            <p:ph sz="quarter" idx="1"/>
          </p:nvPr>
        </p:nvSpPr>
        <p:spPr>
          <a:xfrm>
            <a:off x="147783" y="1063626"/>
            <a:ext cx="7210282" cy="3660775"/>
          </a:xfrm>
        </p:spPr>
        <p:txBody>
          <a:bodyPr/>
          <a:lstStyle/>
          <a:p>
            <a:r>
              <a:rPr lang="ru-RU" altLang="en-US" dirty="0"/>
              <a:t>Визуализация – это создание внутренних образов в сознании человека, то есть активизация воображения с помощью слуховых, зрительных, вкусовых, обонятельных, осязательных ощущений, которые он испытывал когда-то. </a:t>
            </a:r>
            <a:endParaRPr lang="en-US" altLang="en-US" dirty="0"/>
          </a:p>
        </p:txBody>
      </p:sp>
      <p:pic>
        <p:nvPicPr>
          <p:cNvPr id="19460" name="Picture 2">
            <a:extLst>
              <a:ext uri="{FF2B5EF4-FFF2-40B4-BE49-F238E27FC236}">
                <a16:creationId xmlns:a16="http://schemas.microsoft.com/office/drawing/2014/main" id="{B5972328-BEE6-46BF-B83A-B7AD09C44A0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01773" y="768350"/>
            <a:ext cx="3309937" cy="225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Прямоугольник 3">
            <a:extLst>
              <a:ext uri="{FF2B5EF4-FFF2-40B4-BE49-F238E27FC236}">
                <a16:creationId xmlns:a16="http://schemas.microsoft.com/office/drawing/2014/main" id="{0605936E-1C77-45F3-B238-FB798A24B32D}"/>
              </a:ext>
            </a:extLst>
          </p:cNvPr>
          <p:cNvSpPr>
            <a:spLocks noChangeArrowheads="1"/>
          </p:cNvSpPr>
          <p:nvPr/>
        </p:nvSpPr>
        <p:spPr bwMode="auto">
          <a:xfrm>
            <a:off x="1922607" y="4032251"/>
            <a:ext cx="8643938"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ru-RU" altLang="en-US" sz="3200" b="1" dirty="0">
                <a:solidFill>
                  <a:srgbClr val="0070C0"/>
                </a:solidFill>
              </a:rPr>
              <a:t>Воспроизведя в сознании образы внешнего мира, можно быстро отвлечься от напряженной ситуации, восстановить эмоциональное равновесие.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1">
            <a:extLst>
              <a:ext uri="{FF2B5EF4-FFF2-40B4-BE49-F238E27FC236}">
                <a16:creationId xmlns:a16="http://schemas.microsoft.com/office/drawing/2014/main" id="{7EFCFE24-8864-47A4-85DC-77FCBC705DC6}"/>
              </a:ext>
            </a:extLst>
          </p:cNvPr>
          <p:cNvSpPr>
            <a:spLocks noGrp="1" noChangeArrowheads="1"/>
          </p:cNvSpPr>
          <p:nvPr>
            <p:ph type="title"/>
          </p:nvPr>
        </p:nvSpPr>
        <p:spPr/>
        <p:txBody>
          <a:bodyPr/>
          <a:lstStyle/>
          <a:p>
            <a:endParaRPr lang="en-US" altLang="en-US">
              <a:latin typeface="Cambria" panose="02040503050406030204" pitchFamily="18" charset="0"/>
            </a:endParaRPr>
          </a:p>
        </p:txBody>
      </p:sp>
      <p:pic>
        <p:nvPicPr>
          <p:cNvPr id="21507" name="Picture 2">
            <a:extLst>
              <a:ext uri="{FF2B5EF4-FFF2-40B4-BE49-F238E27FC236}">
                <a16:creationId xmlns:a16="http://schemas.microsoft.com/office/drawing/2014/main" id="{352165D1-09F2-49C2-88D6-DA79467C80D9}"/>
              </a:ext>
            </a:extLst>
          </p:cNvPr>
          <p:cNvPicPr>
            <a:picLocks noGrp="1" noChangeAspect="1" noChangeArrowheads="1"/>
          </p:cNvPicPr>
          <p:nvPr>
            <p:ph sz="quarter" idx="1"/>
          </p:nvPr>
        </p:nvPicPr>
        <p:blipFill>
          <a:blip r:embed="rId3" cstate="print">
            <a:extLst>
              <a:ext uri="{28A0092B-C50C-407E-A947-70E740481C1C}">
                <a14:useLocalDpi xmlns:a14="http://schemas.microsoft.com/office/drawing/2010/main" val="0"/>
              </a:ext>
            </a:extLst>
          </a:blip>
          <a:srcRect/>
          <a:stretch>
            <a:fillRect/>
          </a:stretch>
        </p:blipFill>
        <p:spPr>
          <a:xfrm>
            <a:off x="0" y="0"/>
            <a:ext cx="12233563" cy="7511918"/>
          </a:xfr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Заголовок 1">
            <a:extLst>
              <a:ext uri="{FF2B5EF4-FFF2-40B4-BE49-F238E27FC236}">
                <a16:creationId xmlns:a16="http://schemas.microsoft.com/office/drawing/2014/main" id="{DEF41426-A9FE-4405-8484-8B2A415A081F}"/>
              </a:ext>
            </a:extLst>
          </p:cNvPr>
          <p:cNvSpPr>
            <a:spLocks noGrp="1" noChangeArrowheads="1"/>
          </p:cNvSpPr>
          <p:nvPr>
            <p:ph type="title"/>
          </p:nvPr>
        </p:nvSpPr>
        <p:spPr/>
        <p:txBody>
          <a:bodyPr/>
          <a:lstStyle/>
          <a:p>
            <a:endParaRPr lang="en-US" altLang="en-US">
              <a:latin typeface="Cambria" panose="02040503050406030204" pitchFamily="18" charset="0"/>
            </a:endParaRPr>
          </a:p>
        </p:txBody>
      </p:sp>
      <p:pic>
        <p:nvPicPr>
          <p:cNvPr id="22531" name="Picture 2">
            <a:extLst>
              <a:ext uri="{FF2B5EF4-FFF2-40B4-BE49-F238E27FC236}">
                <a16:creationId xmlns:a16="http://schemas.microsoft.com/office/drawing/2014/main" id="{2AC5AED1-F226-471D-B213-99E540489ACD}"/>
              </a:ext>
            </a:extLst>
          </p:cNvPr>
          <p:cNvPicPr>
            <a:picLocks noGrp="1" noChangeAspect="1" noChangeArrowheads="1"/>
          </p:cNvPicPr>
          <p:nvPr>
            <p:ph sz="quarter" idx="1"/>
          </p:nvPr>
        </p:nvPicPr>
        <p:blipFill>
          <a:blip r:embed="rId3" cstate="print">
            <a:extLst>
              <a:ext uri="{28A0092B-C50C-407E-A947-70E740481C1C}">
                <a14:useLocalDpi xmlns:a14="http://schemas.microsoft.com/office/drawing/2010/main" val="0"/>
              </a:ext>
            </a:extLst>
          </a:blip>
          <a:srcRect/>
          <a:stretch>
            <a:fillRect/>
          </a:stretch>
        </p:blipFill>
        <p:spPr>
          <a:xfrm>
            <a:off x="1" y="-274971"/>
            <a:ext cx="12179299" cy="8328960"/>
          </a:xfr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Заголовок 1">
            <a:extLst>
              <a:ext uri="{FF2B5EF4-FFF2-40B4-BE49-F238E27FC236}">
                <a16:creationId xmlns:a16="http://schemas.microsoft.com/office/drawing/2014/main" id="{CAB2D730-BB20-41D4-940B-0985BBCD3038}"/>
              </a:ext>
            </a:extLst>
          </p:cNvPr>
          <p:cNvSpPr>
            <a:spLocks noGrp="1" noChangeArrowheads="1"/>
          </p:cNvSpPr>
          <p:nvPr>
            <p:ph type="title"/>
          </p:nvPr>
        </p:nvSpPr>
        <p:spPr>
          <a:xfrm>
            <a:off x="495877" y="227013"/>
            <a:ext cx="8229600" cy="990600"/>
          </a:xfrm>
        </p:spPr>
        <p:txBody>
          <a:bodyPr anchor="t"/>
          <a:lstStyle/>
          <a:p>
            <a:pPr algn="ctr"/>
            <a:r>
              <a:rPr lang="ru-RU" altLang="en-US" sz="4000" b="1" dirty="0">
                <a:solidFill>
                  <a:srgbClr val="C00000"/>
                </a:solidFill>
                <a:latin typeface="+mn-lt"/>
              </a:rPr>
              <a:t>ПРИЕМЫ ВИЗУАЛИЗАЦИИ</a:t>
            </a:r>
          </a:p>
        </p:txBody>
      </p:sp>
      <p:sp>
        <p:nvSpPr>
          <p:cNvPr id="3" name="Объект 2">
            <a:extLst>
              <a:ext uri="{FF2B5EF4-FFF2-40B4-BE49-F238E27FC236}">
                <a16:creationId xmlns:a16="http://schemas.microsoft.com/office/drawing/2014/main" id="{78A12D58-D285-4AED-A7E7-B10BA1B93253}"/>
              </a:ext>
            </a:extLst>
          </p:cNvPr>
          <p:cNvSpPr>
            <a:spLocks noGrp="1"/>
          </p:cNvSpPr>
          <p:nvPr>
            <p:ph sz="quarter" idx="1"/>
          </p:nvPr>
        </p:nvSpPr>
        <p:spPr>
          <a:xfrm>
            <a:off x="180109" y="1245462"/>
            <a:ext cx="11831782" cy="5400675"/>
          </a:xfrm>
          <a:solidFill>
            <a:schemeClr val="bg1"/>
          </a:solidFill>
        </p:spPr>
        <p:txBody>
          <a:bodyPr>
            <a:normAutofit lnSpcReduction="10000"/>
          </a:bodyPr>
          <a:lstStyle/>
          <a:p>
            <a:pPr marL="0" indent="0">
              <a:buNone/>
              <a:defRPr/>
            </a:pPr>
            <a:r>
              <a:rPr lang="ru-RU" sz="2400" b="1" dirty="0"/>
              <a:t>Упражнение «Разгладим море» </a:t>
            </a:r>
          </a:p>
          <a:p>
            <a:pPr marL="0" indent="0">
              <a:buNone/>
              <a:defRPr/>
            </a:pPr>
            <a:r>
              <a:rPr lang="ru-RU" sz="2400" dirty="0"/>
              <a:t>Представьте себе какую-то конфликтную ситуацию. Проследите, какие ощущения возникают в вашем теле. Часто в таких ситуациях появляется дискомфорт (давление, сжатие, жжение, пульсация). Закройте глаза. Посмотрите внутренним взором в область грудины и представьте бушующее «огненное море» эмоций. Теперь визуально рукой разгладьте это море до ровного зеркала. Что вы теперь чувствуете? </a:t>
            </a:r>
          </a:p>
          <a:p>
            <a:pPr marL="0" indent="0">
              <a:buNone/>
              <a:defRPr/>
            </a:pPr>
            <a:r>
              <a:rPr lang="ru-RU" sz="2400" dirty="0"/>
              <a:t>Попробуйте еще раз.</a:t>
            </a:r>
          </a:p>
          <a:p>
            <a:pPr marL="0" indent="0">
              <a:buNone/>
              <a:defRPr/>
            </a:pPr>
            <a:endParaRPr lang="ru-RU" sz="1400" dirty="0"/>
          </a:p>
          <a:p>
            <a:pPr marL="0" indent="0">
              <a:buNone/>
              <a:defRPr/>
            </a:pPr>
            <a:r>
              <a:rPr lang="ru-RU" sz="2400" b="1" dirty="0"/>
              <a:t>Упражнение «Мусорное ведро».</a:t>
            </a:r>
          </a:p>
          <a:p>
            <a:pPr marL="0" indent="0">
              <a:buNone/>
              <a:defRPr/>
            </a:pPr>
            <a:r>
              <a:rPr lang="ru-RU" sz="2400" dirty="0"/>
              <a:t>Представьте мусорное ведро. Что оно для вас символизирует мусорное ведро. У вас есть возможность выбросить что-то из своей жизни за полной ненадобностью. Это может быть человек, какой-нибудь предмет, место или чувство. Представьте себе этот негативный фактор на своей ладони, затем сожмите ее в кулак, вытяните руку над визуализируемым ведром.  Представьте себе как будто это «что-то» падает с руки в мусорное ведро.</a:t>
            </a:r>
            <a:endParaRPr lang="ru-RU" sz="2000" dirty="0"/>
          </a:p>
        </p:txBody>
      </p:sp>
      <p:pic>
        <p:nvPicPr>
          <p:cNvPr id="23556" name="Picture 2">
            <a:extLst>
              <a:ext uri="{FF2B5EF4-FFF2-40B4-BE49-F238E27FC236}">
                <a16:creationId xmlns:a16="http://schemas.microsoft.com/office/drawing/2014/main" id="{F865E749-E387-41DD-A8AC-E99549653D5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67938" y="31750"/>
            <a:ext cx="2024062"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C3019CF-6D93-45A4-BA88-60912D4C1E05}"/>
              </a:ext>
            </a:extLst>
          </p:cNvPr>
          <p:cNvSpPr>
            <a:spLocks noGrp="1"/>
          </p:cNvSpPr>
          <p:nvPr>
            <p:ph type="title"/>
          </p:nvPr>
        </p:nvSpPr>
        <p:spPr>
          <a:xfrm>
            <a:off x="258458" y="813164"/>
            <a:ext cx="8454468" cy="1489075"/>
          </a:xfrm>
          <a:solidFill>
            <a:schemeClr val="accent5">
              <a:lumMod val="20000"/>
              <a:lumOff val="80000"/>
            </a:schemeClr>
          </a:solidFill>
        </p:spPr>
        <p:txBody>
          <a:bodyPr anchor="t">
            <a:noAutofit/>
          </a:bodyPr>
          <a:lstStyle/>
          <a:p>
            <a:pPr>
              <a:defRPr/>
            </a:pPr>
            <a:r>
              <a:rPr lang="ru-RU" sz="2400" b="1" dirty="0">
                <a:latin typeface="+mn-lt"/>
              </a:rPr>
              <a:t>Дыхание широко используется как индикатор состояния человека в обыденной жизни. </a:t>
            </a:r>
            <a:br>
              <a:rPr lang="ru-RU" sz="2400" b="1" dirty="0">
                <a:latin typeface="+mn-lt"/>
              </a:rPr>
            </a:br>
            <a:br>
              <a:rPr lang="ru-RU" sz="900" b="1" dirty="0">
                <a:latin typeface="+mn-lt"/>
              </a:rPr>
            </a:br>
            <a:r>
              <a:rPr lang="ru-RU" sz="2400" b="1" dirty="0">
                <a:latin typeface="+mn-lt"/>
              </a:rPr>
              <a:t>По характеру дыхания мы можем точно определить, спокоен человек или возбужден и взволнован.</a:t>
            </a:r>
          </a:p>
        </p:txBody>
      </p:sp>
      <p:sp>
        <p:nvSpPr>
          <p:cNvPr id="6" name="TextBox 5">
            <a:extLst>
              <a:ext uri="{FF2B5EF4-FFF2-40B4-BE49-F238E27FC236}">
                <a16:creationId xmlns:a16="http://schemas.microsoft.com/office/drawing/2014/main" id="{F7F4D2D9-0100-45B3-B294-D64D48D4DD3F}"/>
              </a:ext>
            </a:extLst>
          </p:cNvPr>
          <p:cNvSpPr txBox="1"/>
          <p:nvPr/>
        </p:nvSpPr>
        <p:spPr>
          <a:xfrm>
            <a:off x="1078542" y="62568"/>
            <a:ext cx="6246091" cy="707886"/>
          </a:xfrm>
          <a:prstGeom prst="rect">
            <a:avLst/>
          </a:prstGeom>
          <a:noFill/>
        </p:spPr>
        <p:txBody>
          <a:bodyPr wrap="square">
            <a:spAutoFit/>
          </a:bodyPr>
          <a:lstStyle/>
          <a:p>
            <a:pPr algn="ctr">
              <a:defRPr/>
            </a:pPr>
            <a:r>
              <a:rPr lang="ru-RU" sz="4000" b="1" dirty="0">
                <a:solidFill>
                  <a:srgbClr val="C00000"/>
                </a:solidFill>
              </a:rPr>
              <a:t>УПРАВЛЕНИЕ ДЫХАНИЕМ </a:t>
            </a:r>
          </a:p>
        </p:txBody>
      </p:sp>
      <p:sp>
        <p:nvSpPr>
          <p:cNvPr id="7" name="Объект 3">
            <a:extLst>
              <a:ext uri="{FF2B5EF4-FFF2-40B4-BE49-F238E27FC236}">
                <a16:creationId xmlns:a16="http://schemas.microsoft.com/office/drawing/2014/main" id="{DCE5ED5A-6F30-48F0-A324-E00EC5997011}"/>
              </a:ext>
            </a:extLst>
          </p:cNvPr>
          <p:cNvSpPr txBox="1">
            <a:spLocks/>
          </p:cNvSpPr>
          <p:nvPr/>
        </p:nvSpPr>
        <p:spPr>
          <a:xfrm>
            <a:off x="114766" y="2527934"/>
            <a:ext cx="11519202" cy="1077218"/>
          </a:xfrm>
          <a:prstGeom prst="rect">
            <a:avLst/>
          </a:prstGeom>
          <a:noFill/>
          <a:ln w="76200">
            <a:solidFill>
              <a:schemeClr val="accent1">
                <a:lumMod val="60000"/>
                <a:lumOff val="40000"/>
              </a:schemeClr>
            </a:solidFill>
            <a:prstDash val="sysDot"/>
          </a:ln>
        </p:spPr>
        <p:txBody>
          <a:bodyPr wrap="square">
            <a:sp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algn="ctr">
              <a:spcBef>
                <a:spcPts val="0"/>
              </a:spcBef>
              <a:buNone/>
              <a:defRPr/>
            </a:pPr>
            <a:r>
              <a:rPr lang="ru-RU" sz="3200" b="1" dirty="0">
                <a:solidFill>
                  <a:srgbClr val="00B050"/>
                </a:solidFill>
              </a:rPr>
              <a:t>В разных состояниях человек дышит по-разному, поэтому стоит изменить дыхание – изменится и состояние. </a:t>
            </a:r>
          </a:p>
        </p:txBody>
      </p:sp>
      <p:pic>
        <p:nvPicPr>
          <p:cNvPr id="25605" name="Picture 2">
            <a:extLst>
              <a:ext uri="{FF2B5EF4-FFF2-40B4-BE49-F238E27FC236}">
                <a16:creationId xmlns:a16="http://schemas.microsoft.com/office/drawing/2014/main" id="{32C5B9F8-6A7B-4E59-BEC5-ACD5236F0FD9}"/>
              </a:ext>
            </a:extLst>
          </p:cNvPr>
          <p:cNvPicPr>
            <a:picLocks noGrp="1" noChangeAspect="1" noChangeArrowheads="1"/>
          </p:cNvPicPr>
          <p:nvPr>
            <p:ph sz="quarter" idx="1"/>
          </p:nvPr>
        </p:nvPicPr>
        <p:blipFill>
          <a:blip r:embed="rId3" cstate="print">
            <a:extLst>
              <a:ext uri="{28A0092B-C50C-407E-A947-70E740481C1C}">
                <a14:useLocalDpi xmlns:a14="http://schemas.microsoft.com/office/drawing/2010/main" val="0"/>
              </a:ext>
            </a:extLst>
          </a:blip>
          <a:srcRect/>
          <a:stretch>
            <a:fillRect/>
          </a:stretch>
        </p:blipFill>
        <p:spPr>
          <a:xfrm>
            <a:off x="8842985" y="2625"/>
            <a:ext cx="3349015" cy="1760861"/>
          </a:xfrm>
          <a:noFill/>
        </p:spPr>
      </p:pic>
      <p:sp>
        <p:nvSpPr>
          <p:cNvPr id="9" name="Объект 2">
            <a:extLst>
              <a:ext uri="{FF2B5EF4-FFF2-40B4-BE49-F238E27FC236}">
                <a16:creationId xmlns:a16="http://schemas.microsoft.com/office/drawing/2014/main" id="{E40C1764-2075-485A-90E6-DD74F703BC6D}"/>
              </a:ext>
            </a:extLst>
          </p:cNvPr>
          <p:cNvSpPr txBox="1">
            <a:spLocks/>
          </p:cNvSpPr>
          <p:nvPr/>
        </p:nvSpPr>
        <p:spPr>
          <a:xfrm>
            <a:off x="88640" y="3765533"/>
            <a:ext cx="12077234" cy="3027152"/>
          </a:xfrm>
          <a:prstGeom prst="rect">
            <a:avLst/>
          </a:prstGeom>
          <a:solidFill>
            <a:schemeClr val="bg1"/>
          </a:solidFill>
        </p:spPr>
        <p:txBody>
          <a:bodyPr>
            <a:normAutofit fontScale="92500"/>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a:lnSpc>
                <a:spcPct val="110000"/>
              </a:lnSpc>
              <a:spcBef>
                <a:spcPts val="0"/>
              </a:spcBef>
              <a:buClrTx/>
              <a:buSzTx/>
              <a:buNone/>
              <a:defRPr/>
            </a:pPr>
            <a:r>
              <a:rPr lang="ru-RU" sz="2400" b="1" dirty="0"/>
              <a:t>Дыхание – универсальный инструмент, позволяющий регулировать тонус центральной нервной системы (ЦНС): от глубокого торможения до высокого уровня мобильности. Регулируя глубину вдоха и выдоха, величину паузы на вдохе и выдохе можно сознательно управлять тонусом организма. Управление дыханием — это эффективное средство влияния на тонус мышц и эмоциональные центры мозга. Медленное и глубокое дыхание (с участием мышц живота) понижает возбудимость нервных центров, способствует мышечному расслаблению, релаксации. Частое (грудное) дыхание, наоборот, обеспечивает высокий уровень активности организма, поддерживает нервно-психическую напряженность.</a:t>
            </a:r>
            <a:endParaRPr lang="ru-RU" sz="1800"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6D6EBC9-B68A-4D67-BB2C-375ED3AFEDB5}"/>
              </a:ext>
            </a:extLst>
          </p:cNvPr>
          <p:cNvSpPr>
            <a:spLocks noGrp="1"/>
          </p:cNvSpPr>
          <p:nvPr>
            <p:ph type="title"/>
          </p:nvPr>
        </p:nvSpPr>
        <p:spPr>
          <a:xfrm>
            <a:off x="770445" y="164666"/>
            <a:ext cx="7998691" cy="1200329"/>
          </a:xfrm>
        </p:spPr>
        <p:txBody>
          <a:bodyPr wrap="square" rtlCol="0">
            <a:spAutoFit/>
          </a:bodyPr>
          <a:lstStyle/>
          <a:p>
            <a:pPr algn="ctr">
              <a:defRPr/>
            </a:pPr>
            <a:r>
              <a:rPr lang="ru-RU" sz="4000" b="1" dirty="0">
                <a:solidFill>
                  <a:srgbClr val="C00000"/>
                </a:solidFill>
                <a:latin typeface="+mn-lt"/>
                <a:ea typeface="+mn-ea"/>
                <a:cs typeface="+mn-cs"/>
              </a:rPr>
              <a:t>ПРИЕМЫ, СВЯЗАННЫЕ С УПРАВЛЕНИЕМ ДЫХАНИЕМ</a:t>
            </a:r>
          </a:p>
        </p:txBody>
      </p:sp>
      <p:sp>
        <p:nvSpPr>
          <p:cNvPr id="3" name="Объект 2">
            <a:extLst>
              <a:ext uri="{FF2B5EF4-FFF2-40B4-BE49-F238E27FC236}">
                <a16:creationId xmlns:a16="http://schemas.microsoft.com/office/drawing/2014/main" id="{9F8EE165-84BB-414F-A339-0296E466E1D4}"/>
              </a:ext>
            </a:extLst>
          </p:cNvPr>
          <p:cNvSpPr>
            <a:spLocks noGrp="1"/>
          </p:cNvSpPr>
          <p:nvPr>
            <p:ph sz="quarter" idx="1"/>
          </p:nvPr>
        </p:nvSpPr>
        <p:spPr>
          <a:xfrm>
            <a:off x="221672" y="1426009"/>
            <a:ext cx="11748655" cy="5267325"/>
          </a:xfrm>
          <a:solidFill>
            <a:schemeClr val="bg1"/>
          </a:solidFill>
        </p:spPr>
        <p:txBody>
          <a:bodyPr>
            <a:normAutofit fontScale="70000" lnSpcReduction="20000"/>
          </a:bodyPr>
          <a:lstStyle/>
          <a:p>
            <a:pPr marL="0" indent="0">
              <a:lnSpc>
                <a:spcPct val="120000"/>
              </a:lnSpc>
              <a:spcBef>
                <a:spcPts val="0"/>
              </a:spcBef>
              <a:buNone/>
              <a:defRPr/>
            </a:pPr>
            <a:r>
              <a:rPr lang="ru-RU" sz="3600" b="1" dirty="0"/>
              <a:t>Способ 1. </a:t>
            </a:r>
            <a:r>
              <a:rPr lang="ru-RU" sz="2900" b="1" dirty="0"/>
              <a:t>Сидя или стоя постарайтесь, по возможности, расслабить мышцы тела и сосредоточьте внимание на дыхании. </a:t>
            </a:r>
          </a:p>
          <a:p>
            <a:pPr>
              <a:lnSpc>
                <a:spcPct val="120000"/>
              </a:lnSpc>
              <a:spcBef>
                <a:spcPts val="0"/>
              </a:spcBef>
              <a:buFont typeface="Wingdings" pitchFamily="2" charset="2"/>
              <a:buChar char="ü"/>
              <a:defRPr/>
            </a:pPr>
            <a:r>
              <a:rPr lang="ru-RU" sz="2900" b="1" dirty="0"/>
              <a:t>На счет 1-2-3-4 делайте медленный глубокий вдох (при этом живот выпячивается вперед, а грудная клетка неподвижна);</a:t>
            </a:r>
          </a:p>
          <a:p>
            <a:pPr>
              <a:buFont typeface="Wingdings" pitchFamily="2" charset="2"/>
              <a:buChar char="ü"/>
              <a:defRPr/>
            </a:pPr>
            <a:r>
              <a:rPr lang="ru-RU" sz="2900" b="1" dirty="0"/>
              <a:t>на следующие четыре счета – задержите  дыхание;</a:t>
            </a:r>
          </a:p>
          <a:p>
            <a:pPr>
              <a:buFont typeface="Wingdings" pitchFamily="2" charset="2"/>
              <a:buChar char="ü"/>
              <a:defRPr/>
            </a:pPr>
            <a:r>
              <a:rPr lang="ru-RU" sz="2900" b="1" dirty="0"/>
              <a:t>затем плавный выдох на счет 1-2-3-4-5-6;</a:t>
            </a:r>
          </a:p>
          <a:p>
            <a:pPr>
              <a:buFont typeface="Wingdings" pitchFamily="2" charset="2"/>
              <a:buChar char="ü"/>
              <a:defRPr/>
            </a:pPr>
            <a:r>
              <a:rPr lang="ru-RU" sz="2900" b="1" dirty="0"/>
              <a:t>снова задержка перед следующим вдохом на счет 1-2-3-4.</a:t>
            </a:r>
          </a:p>
          <a:p>
            <a:pPr marL="0" indent="0">
              <a:buNone/>
              <a:defRPr/>
            </a:pPr>
            <a:r>
              <a:rPr lang="ru-RU" sz="2900" b="1" dirty="0"/>
              <a:t>Уже через 3–5 минут такого дыхания вы заметите, что ваше состояние стало заметно спокойней и уравновешенней.</a:t>
            </a:r>
          </a:p>
          <a:p>
            <a:pPr marL="0" indent="0">
              <a:buNone/>
              <a:defRPr/>
            </a:pPr>
            <a:endParaRPr lang="ru-RU" sz="600" b="1" dirty="0"/>
          </a:p>
          <a:p>
            <a:pPr marL="0" indent="0">
              <a:buNone/>
              <a:defRPr/>
            </a:pPr>
            <a:r>
              <a:rPr lang="ru-RU" sz="3600" b="1" dirty="0"/>
              <a:t>Способ 2.  </a:t>
            </a:r>
            <a:r>
              <a:rPr lang="ru-RU" sz="2900" b="1" dirty="0"/>
              <a:t> В ситуации раздражения, гнева мы забываем делать нормальный выдох. Чтобы успокоиться:</a:t>
            </a:r>
          </a:p>
          <a:p>
            <a:pPr>
              <a:buFont typeface="Wingdings" pitchFamily="2" charset="2"/>
              <a:buChar char="ü"/>
              <a:defRPr/>
            </a:pPr>
            <a:r>
              <a:rPr lang="ru-RU" sz="2900" b="1" dirty="0"/>
              <a:t>глубоко выдохните;</a:t>
            </a:r>
          </a:p>
          <a:p>
            <a:pPr>
              <a:buFont typeface="Wingdings" pitchFamily="2" charset="2"/>
              <a:buChar char="ü"/>
              <a:defRPr/>
            </a:pPr>
            <a:r>
              <a:rPr lang="ru-RU" sz="2900" b="1" dirty="0"/>
              <a:t>задержите дыхание так долго, как сможете;</a:t>
            </a:r>
          </a:p>
          <a:p>
            <a:pPr>
              <a:buFont typeface="Wingdings" pitchFamily="2" charset="2"/>
              <a:buChar char="ü"/>
              <a:defRPr/>
            </a:pPr>
            <a:r>
              <a:rPr lang="ru-RU" sz="2900" b="1" dirty="0"/>
              <a:t>сделайте несколько глубоких вдохов;</a:t>
            </a:r>
          </a:p>
          <a:p>
            <a:pPr>
              <a:buFont typeface="Wingdings" pitchFamily="2" charset="2"/>
              <a:buChar char="ü"/>
              <a:defRPr/>
            </a:pPr>
            <a:r>
              <a:rPr lang="ru-RU" sz="2900" b="1" dirty="0"/>
              <a:t>снова задержите дыхание.</a:t>
            </a:r>
          </a:p>
          <a:p>
            <a:pPr marL="274320" indent="-274320">
              <a:buFont typeface="Wingdings 3"/>
              <a:buChar char=""/>
              <a:defRPr/>
            </a:pPr>
            <a:endParaRPr lang="ru-RU" b="1" dirty="0"/>
          </a:p>
        </p:txBody>
      </p:sp>
      <p:pic>
        <p:nvPicPr>
          <p:cNvPr id="27652" name="Picture 2">
            <a:extLst>
              <a:ext uri="{FF2B5EF4-FFF2-40B4-BE49-F238E27FC236}">
                <a16:creationId xmlns:a16="http://schemas.microsoft.com/office/drawing/2014/main" id="{457265E1-7779-4189-AE6F-D74D449F1C5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71805" y="164666"/>
            <a:ext cx="2484437" cy="130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Заголовок 1">
            <a:extLst>
              <a:ext uri="{FF2B5EF4-FFF2-40B4-BE49-F238E27FC236}">
                <a16:creationId xmlns:a16="http://schemas.microsoft.com/office/drawing/2014/main" id="{17A56DC7-D089-4F99-A495-8E312C8BA4EC}"/>
              </a:ext>
            </a:extLst>
          </p:cNvPr>
          <p:cNvSpPr>
            <a:spLocks noGrp="1" noChangeArrowheads="1"/>
          </p:cNvSpPr>
          <p:nvPr>
            <p:ph type="title"/>
          </p:nvPr>
        </p:nvSpPr>
        <p:spPr>
          <a:xfrm>
            <a:off x="1577109" y="43758"/>
            <a:ext cx="9037782" cy="993730"/>
          </a:xfrm>
        </p:spPr>
        <p:txBody>
          <a:bodyPr>
            <a:normAutofit fontScale="90000"/>
          </a:bodyPr>
          <a:lstStyle/>
          <a:p>
            <a:pPr algn="ctr"/>
            <a:r>
              <a:rPr lang="ru-RU" altLang="en-US" sz="4000" b="1" dirty="0">
                <a:solidFill>
                  <a:srgbClr val="C00000"/>
                </a:solidFill>
                <a:latin typeface="+mn-lt"/>
                <a:ea typeface="+mn-ea"/>
                <a:cs typeface="+mn-cs"/>
              </a:rPr>
              <a:t>ЕСЛИ ПРИЕМЫ САМОПОМОЩИ НЕ ПОМОГАЮТ</a:t>
            </a:r>
            <a:r>
              <a:rPr lang="en-US" altLang="en-US" sz="4000" b="1" dirty="0">
                <a:solidFill>
                  <a:srgbClr val="C00000"/>
                </a:solidFill>
                <a:latin typeface="+mn-lt"/>
                <a:ea typeface="+mn-ea"/>
                <a:cs typeface="+mn-cs"/>
              </a:rPr>
              <a:t> </a:t>
            </a:r>
            <a:r>
              <a:rPr lang="ru-RU" altLang="en-US" sz="4000" b="1" dirty="0">
                <a:solidFill>
                  <a:srgbClr val="C00000"/>
                </a:solidFill>
                <a:latin typeface="+mn-lt"/>
                <a:ea typeface="+mn-ea"/>
                <a:cs typeface="+mn-cs"/>
              </a:rPr>
              <a:t>– ОБРАТИТЕСЬ ЗА ПОМОЩЬЮ</a:t>
            </a:r>
          </a:p>
        </p:txBody>
      </p:sp>
      <p:sp>
        <p:nvSpPr>
          <p:cNvPr id="7" name="Объект 2">
            <a:extLst>
              <a:ext uri="{FF2B5EF4-FFF2-40B4-BE49-F238E27FC236}">
                <a16:creationId xmlns:a16="http://schemas.microsoft.com/office/drawing/2014/main" id="{6210F013-91A0-42BE-B8BC-B52A25265A1D}"/>
              </a:ext>
            </a:extLst>
          </p:cNvPr>
          <p:cNvSpPr txBox="1">
            <a:spLocks/>
          </p:cNvSpPr>
          <p:nvPr/>
        </p:nvSpPr>
        <p:spPr>
          <a:xfrm>
            <a:off x="0" y="1169274"/>
            <a:ext cx="12192000" cy="4929033"/>
          </a:xfrm>
          <a:prstGeom prst="rect">
            <a:avLst/>
          </a:prstGeom>
          <a:solidFill>
            <a:schemeClr val="bg1"/>
          </a:solidFill>
        </p:spPr>
        <p:txBody>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548640">
              <a:lnSpc>
                <a:spcPct val="110000"/>
              </a:lnSpc>
              <a:spcBef>
                <a:spcPts val="0"/>
              </a:spcBef>
              <a:buClrTx/>
              <a:buSzTx/>
              <a:buFont typeface="Wingdings" panose="05000000000000000000" pitchFamily="2" charset="2"/>
              <a:buChar char="Ø"/>
              <a:defRPr/>
            </a:pPr>
            <a:r>
              <a:rPr lang="en-US" sz="2400" b="1" dirty="0"/>
              <a:t> </a:t>
            </a:r>
            <a:r>
              <a:rPr lang="ru-RU" sz="2400" b="1" dirty="0"/>
              <a:t>Психологи школы/ колледжа</a:t>
            </a:r>
            <a:endParaRPr lang="en-US" sz="2400" b="1" dirty="0"/>
          </a:p>
          <a:p>
            <a:pPr marL="548640">
              <a:lnSpc>
                <a:spcPct val="110000"/>
              </a:lnSpc>
              <a:spcBef>
                <a:spcPts val="0"/>
              </a:spcBef>
              <a:buClrTx/>
              <a:buSzTx/>
              <a:buFont typeface="Wingdings" panose="05000000000000000000" pitchFamily="2" charset="2"/>
              <a:buChar char="Ø"/>
              <a:defRPr/>
            </a:pPr>
            <a:r>
              <a:rPr lang="en-US" sz="2400" b="1" dirty="0"/>
              <a:t> </a:t>
            </a:r>
            <a:r>
              <a:rPr lang="ru-RU" sz="2400" b="1" dirty="0"/>
              <a:t>Веб-сайт для получения психологической помощи </a:t>
            </a:r>
            <a:r>
              <a:rPr lang="ru-RU" sz="2000" b="1" dirty="0"/>
              <a:t>(информация и индивидуальные бесплатные онлайн консультации специалистов)</a:t>
            </a:r>
            <a:r>
              <a:rPr lang="ru-RU" sz="2400" b="1" dirty="0"/>
              <a:t>:</a:t>
            </a:r>
            <a:r>
              <a:rPr lang="en-US" sz="2400" b="1" dirty="0"/>
              <a:t> </a:t>
            </a:r>
            <a:r>
              <a:rPr lang="en-US" sz="2400" b="1" dirty="0">
                <a:solidFill>
                  <a:schemeClr val="accent1">
                    <a:lumMod val="75000"/>
                  </a:schemeClr>
                </a:solidFill>
                <a:hlinkClick r:id="rId3"/>
              </a:rPr>
              <a:t>https://covid-19.mentalcenter.kz/ru</a:t>
            </a:r>
            <a:endParaRPr lang="ru-RU" sz="2400" b="1" dirty="0">
              <a:solidFill>
                <a:schemeClr val="accent1">
                  <a:lumMod val="75000"/>
                </a:schemeClr>
              </a:solidFill>
            </a:endParaRPr>
          </a:p>
          <a:p>
            <a:pPr marL="548640">
              <a:lnSpc>
                <a:spcPct val="110000"/>
              </a:lnSpc>
              <a:spcBef>
                <a:spcPts val="0"/>
              </a:spcBef>
              <a:buClrTx/>
              <a:buSzTx/>
              <a:buFont typeface="Wingdings" panose="05000000000000000000" pitchFamily="2" charset="2"/>
              <a:buChar char="Ø"/>
              <a:defRPr/>
            </a:pPr>
            <a:r>
              <a:rPr lang="en-US" sz="2400" b="1" dirty="0"/>
              <a:t> </a:t>
            </a:r>
            <a:r>
              <a:rPr lang="ru-RU" sz="2400" b="1" dirty="0"/>
              <a:t>Другие</a:t>
            </a:r>
            <a:r>
              <a:rPr lang="kk-KZ" sz="2400" b="1" dirty="0"/>
              <a:t>, известные вам,</a:t>
            </a:r>
            <a:r>
              <a:rPr lang="ru-RU" sz="2400" b="1" dirty="0"/>
              <a:t> службы помощи</a:t>
            </a:r>
          </a:p>
        </p:txBody>
      </p:sp>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3661" t="4688" r="1463" b="11197"/>
          <a:stretch/>
        </p:blipFill>
        <p:spPr bwMode="auto">
          <a:xfrm>
            <a:off x="1925138" y="2896664"/>
            <a:ext cx="7658099" cy="3817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3">
            <a:extLst>
              <a:ext uri="{FF2B5EF4-FFF2-40B4-BE49-F238E27FC236}">
                <a16:creationId xmlns:a16="http://schemas.microsoft.com/office/drawing/2014/main" id="{74B1BDC2-E6BA-4803-A61D-CF9D22F2EFD8}"/>
              </a:ext>
            </a:extLst>
          </p:cNvPr>
          <p:cNvSpPr>
            <a:spLocks noGrp="1" noChangeArrowheads="1"/>
          </p:cNvSpPr>
          <p:nvPr>
            <p:ph type="title"/>
          </p:nvPr>
        </p:nvSpPr>
        <p:spPr>
          <a:xfrm>
            <a:off x="1245477" y="177472"/>
            <a:ext cx="9012621" cy="1061829"/>
          </a:xfrm>
        </p:spPr>
        <p:txBody>
          <a:bodyPr wrap="square">
            <a:spAutoFit/>
          </a:bodyPr>
          <a:lstStyle/>
          <a:p>
            <a:pPr algn="ctr"/>
            <a:r>
              <a:rPr lang="ru-RU" altLang="en-US" sz="3500" b="1" dirty="0">
                <a:solidFill>
                  <a:srgbClr val="C00000"/>
                </a:solidFill>
                <a:latin typeface="Calibri" pitchFamily="34" charset="0"/>
                <a:ea typeface="Verdana" panose="020B0604030504040204" pitchFamily="34" charset="0"/>
                <a:cs typeface="Verdana" panose="020B0604030504040204" pitchFamily="34" charset="0"/>
              </a:rPr>
              <a:t>ПСИХИЧЕСКОЕ ЗДОРОВЬЕ ВО ВРЕМЯ ЭПИДЕМИИ КОРОНАВИРУСА</a:t>
            </a:r>
          </a:p>
        </p:txBody>
      </p:sp>
      <p:sp>
        <p:nvSpPr>
          <p:cNvPr id="2" name="Выноска со стрелкой вниз 1"/>
          <p:cNvSpPr/>
          <p:nvPr/>
        </p:nvSpPr>
        <p:spPr>
          <a:xfrm>
            <a:off x="1663380" y="1377074"/>
            <a:ext cx="8594718" cy="1306259"/>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sz="3200" b="1" dirty="0"/>
              <a:t>ВСПЫШКА КОРОНОВИРУСА</a:t>
            </a:r>
            <a:r>
              <a:rPr lang="en-US" altLang="en-US" sz="3200" b="1" dirty="0"/>
              <a:t> </a:t>
            </a:r>
            <a:r>
              <a:rPr lang="ru-RU" altLang="en-US" sz="3200" b="1" dirty="0"/>
              <a:t>COVID-19 </a:t>
            </a:r>
            <a:endParaRPr lang="ru-RU" sz="3200" b="1" dirty="0"/>
          </a:p>
        </p:txBody>
      </p:sp>
      <p:sp>
        <p:nvSpPr>
          <p:cNvPr id="3" name="Скругленный прямоугольник 2"/>
          <p:cNvSpPr/>
          <p:nvPr/>
        </p:nvSpPr>
        <p:spPr>
          <a:xfrm>
            <a:off x="437322" y="2678078"/>
            <a:ext cx="2804163" cy="9690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a:t>беспокойство</a:t>
            </a:r>
          </a:p>
        </p:txBody>
      </p:sp>
      <p:sp>
        <p:nvSpPr>
          <p:cNvPr id="9" name="Скругленный прямоугольник 8"/>
          <p:cNvSpPr/>
          <p:nvPr/>
        </p:nvSpPr>
        <p:spPr>
          <a:xfrm>
            <a:off x="3337384" y="3850673"/>
            <a:ext cx="2374647" cy="10457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a:t>перегрузки</a:t>
            </a:r>
          </a:p>
        </p:txBody>
      </p:sp>
      <p:sp>
        <p:nvSpPr>
          <p:cNvPr id="10" name="Скругленный прямоугольник 9"/>
          <p:cNvSpPr/>
          <p:nvPr/>
        </p:nvSpPr>
        <p:spPr>
          <a:xfrm>
            <a:off x="397566" y="3850673"/>
            <a:ext cx="2804163" cy="10457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a:t>необходимость изменений</a:t>
            </a:r>
          </a:p>
        </p:txBody>
      </p:sp>
      <p:sp>
        <p:nvSpPr>
          <p:cNvPr id="11" name="Скругленный прямоугольник 10"/>
          <p:cNvSpPr/>
          <p:nvPr/>
        </p:nvSpPr>
        <p:spPr>
          <a:xfrm>
            <a:off x="5875061" y="3850673"/>
            <a:ext cx="2804163" cy="10457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a:t>нестабильность</a:t>
            </a:r>
          </a:p>
        </p:txBody>
      </p:sp>
      <p:sp>
        <p:nvSpPr>
          <p:cNvPr id="12" name="Скругленный прямоугольник 11"/>
          <p:cNvSpPr/>
          <p:nvPr/>
        </p:nvSpPr>
        <p:spPr>
          <a:xfrm>
            <a:off x="8823876" y="3792867"/>
            <a:ext cx="3262108" cy="10457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a:t>неопределенность</a:t>
            </a:r>
          </a:p>
        </p:txBody>
      </p:sp>
      <p:sp>
        <p:nvSpPr>
          <p:cNvPr id="13" name="Скругленный прямоугольник 12"/>
          <p:cNvSpPr/>
          <p:nvPr/>
        </p:nvSpPr>
        <p:spPr>
          <a:xfrm>
            <a:off x="3812476" y="2696585"/>
            <a:ext cx="2129945" cy="9690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a:t>паника</a:t>
            </a:r>
          </a:p>
        </p:txBody>
      </p:sp>
      <p:sp>
        <p:nvSpPr>
          <p:cNvPr id="14" name="Скругленный прямоугольник 13"/>
          <p:cNvSpPr/>
          <p:nvPr/>
        </p:nvSpPr>
        <p:spPr>
          <a:xfrm>
            <a:off x="6530218" y="2704007"/>
            <a:ext cx="2129945" cy="9690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a:t>тревога</a:t>
            </a:r>
          </a:p>
        </p:txBody>
      </p:sp>
      <p:sp>
        <p:nvSpPr>
          <p:cNvPr id="15" name="Скругленный прямоугольник 14"/>
          <p:cNvSpPr/>
          <p:nvPr/>
        </p:nvSpPr>
        <p:spPr>
          <a:xfrm>
            <a:off x="9541564" y="2683333"/>
            <a:ext cx="2226365" cy="9690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a:t>страх</a:t>
            </a:r>
          </a:p>
        </p:txBody>
      </p:sp>
      <p:sp>
        <p:nvSpPr>
          <p:cNvPr id="4" name="Прямоугольник 3"/>
          <p:cNvSpPr/>
          <p:nvPr/>
        </p:nvSpPr>
        <p:spPr>
          <a:xfrm>
            <a:off x="2963001" y="5855641"/>
            <a:ext cx="6141242" cy="7501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a:t>ЭМОЦИОНАЛЬНОЕ ВЫГОРАНИЕ</a:t>
            </a:r>
          </a:p>
        </p:txBody>
      </p:sp>
      <p:sp>
        <p:nvSpPr>
          <p:cNvPr id="5" name="Стрелка вниз 4"/>
          <p:cNvSpPr/>
          <p:nvPr/>
        </p:nvSpPr>
        <p:spPr>
          <a:xfrm>
            <a:off x="4894393" y="5084385"/>
            <a:ext cx="2129945" cy="5833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000" b="1"/>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Заголовок 1">
            <a:extLst>
              <a:ext uri="{FF2B5EF4-FFF2-40B4-BE49-F238E27FC236}">
                <a16:creationId xmlns:a16="http://schemas.microsoft.com/office/drawing/2014/main" id="{17A56DC7-D089-4F99-A495-8E312C8BA4EC}"/>
              </a:ext>
            </a:extLst>
          </p:cNvPr>
          <p:cNvSpPr>
            <a:spLocks noGrp="1" noChangeArrowheads="1"/>
          </p:cNvSpPr>
          <p:nvPr>
            <p:ph type="title"/>
          </p:nvPr>
        </p:nvSpPr>
        <p:spPr>
          <a:xfrm>
            <a:off x="272139" y="-13022"/>
            <a:ext cx="11647721" cy="990175"/>
          </a:xfrm>
        </p:spPr>
        <p:txBody>
          <a:bodyPr>
            <a:noAutofit/>
          </a:bodyPr>
          <a:lstStyle/>
          <a:p>
            <a:pPr algn="ctr"/>
            <a:r>
              <a:rPr lang="ru-RU" sz="3200" b="1" dirty="0">
                <a:solidFill>
                  <a:srgbClr val="05856D"/>
                </a:solidFill>
                <a:latin typeface="+mn-lt"/>
              </a:rPr>
              <a:t>КАК ПОЛЬЗОВАТЬСЯ ВЕБ-САЙТОМ </a:t>
            </a:r>
            <a:r>
              <a:rPr lang="ru-RU" sz="3200" b="1" dirty="0">
                <a:solidFill>
                  <a:srgbClr val="0070C0"/>
                </a:solidFill>
                <a:latin typeface="+mn-lt"/>
              </a:rPr>
              <a:t>COVID-19.MENTALCENTER.KZ:</a:t>
            </a:r>
            <a:endParaRPr lang="ru-RU" altLang="en-US" sz="3000" b="1" dirty="0">
              <a:solidFill>
                <a:srgbClr val="0070C0"/>
              </a:solidFill>
              <a:latin typeface="+mn-lt"/>
              <a:ea typeface="+mn-ea"/>
              <a:cs typeface="+mn-cs"/>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5273" y="2916145"/>
            <a:ext cx="4973191" cy="3326905"/>
          </a:xfrm>
          <a:prstGeom prst="rect">
            <a:avLst/>
          </a:prstGeom>
          <a:solidFill>
            <a:schemeClr val="accent5">
              <a:lumMod val="75000"/>
            </a:schemeClr>
          </a:solidFill>
          <a:ln w="19050">
            <a:solidFill>
              <a:schemeClr val="accent1"/>
            </a:solidFill>
          </a:ln>
          <a:effectLst/>
        </p:spPr>
      </p:pic>
      <p:sp>
        <p:nvSpPr>
          <p:cNvPr id="2" name="Прямоугольник 1"/>
          <p:cNvSpPr/>
          <p:nvPr/>
        </p:nvSpPr>
        <p:spPr>
          <a:xfrm>
            <a:off x="357947" y="3240628"/>
            <a:ext cx="3384377" cy="3170099"/>
          </a:xfrm>
          <a:prstGeom prst="rect">
            <a:avLst/>
          </a:prstGeom>
        </p:spPr>
        <p:txBody>
          <a:bodyPr wrap="square">
            <a:spAutoFit/>
          </a:bodyPr>
          <a:lstStyle/>
          <a:p>
            <a:pPr marL="285750" indent="-285750">
              <a:buFont typeface="Wingdings" pitchFamily="2" charset="2"/>
              <a:buChar char="Ø"/>
            </a:pPr>
            <a:r>
              <a:rPr lang="ru-RU" sz="2000" b="1" dirty="0"/>
              <a:t>Заполнить заявку с указанием имени (можно анонимно), номера сотового телефона и электронной почты.</a:t>
            </a:r>
          </a:p>
          <a:p>
            <a:pPr marL="285750" indent="-285750">
              <a:buFont typeface="Wingdings" pitchFamily="2" charset="2"/>
              <a:buChar char="Ø"/>
            </a:pPr>
            <a:r>
              <a:rPr lang="ru-RU" sz="2000" b="1" dirty="0"/>
              <a:t>После подтверждения ждите смс с указанием даты, времени и ссылки на индивидуальную консультацию</a:t>
            </a:r>
          </a:p>
        </p:txBody>
      </p:sp>
      <p:sp>
        <p:nvSpPr>
          <p:cNvPr id="3" name="Прямоугольник 2"/>
          <p:cNvSpPr/>
          <p:nvPr/>
        </p:nvSpPr>
        <p:spPr>
          <a:xfrm>
            <a:off x="272139" y="977153"/>
            <a:ext cx="11214846" cy="1938992"/>
          </a:xfrm>
          <a:prstGeom prst="rect">
            <a:avLst/>
          </a:prstGeom>
        </p:spPr>
        <p:txBody>
          <a:bodyPr wrap="square">
            <a:spAutoFit/>
          </a:bodyPr>
          <a:lstStyle/>
          <a:p>
            <a:pPr marL="285750" indent="-285750">
              <a:buFont typeface="Wingdings" pitchFamily="2" charset="2"/>
              <a:buChar char="Ø"/>
            </a:pPr>
            <a:r>
              <a:rPr lang="ru-RU" sz="2000" b="1" dirty="0"/>
              <a:t>Зайти на один из шести разделов сайта («Пожилым людям», «Детям и подросткам», «Людям с ограниченными возможностями» и другие). </a:t>
            </a:r>
          </a:p>
          <a:p>
            <a:pPr marL="285750" indent="-285750">
              <a:buFont typeface="Wingdings" pitchFamily="2" charset="2"/>
              <a:buChar char="Ø"/>
            </a:pPr>
            <a:r>
              <a:rPr lang="ru-RU" sz="2000" b="1" dirty="0"/>
              <a:t>Нажать на «Онлайн специалисты» (находится вверху справа). Появятся информация и фотографии специалистов. </a:t>
            </a:r>
          </a:p>
          <a:p>
            <a:pPr marL="285750" indent="-285750">
              <a:buFont typeface="Wingdings" pitchFamily="2" charset="2"/>
              <a:buChar char="Ø"/>
            </a:pPr>
            <a:r>
              <a:rPr lang="ru-RU" sz="2000" b="1" dirty="0"/>
              <a:t>Из списка с фотографиями выбрать специалиста и нажать на «Записаться». Появится окошко «Оставьте заявку».</a:t>
            </a:r>
          </a:p>
        </p:txBody>
      </p:sp>
      <p:pic>
        <p:nvPicPr>
          <p:cNvPr id="6" name="Picture 5">
            <a:extLst>
              <a:ext uri="{FF2B5EF4-FFF2-40B4-BE49-F238E27FC236}">
                <a16:creationId xmlns:a16="http://schemas.microsoft.com/office/drawing/2014/main" id="{EC3B12F4-E4ED-45A2-BB45-ADA440350E3F}"/>
              </a:ext>
            </a:extLst>
          </p:cNvPr>
          <p:cNvPicPr>
            <a:picLocks noChangeAspect="1"/>
          </p:cNvPicPr>
          <p:nvPr/>
        </p:nvPicPr>
        <p:blipFill>
          <a:blip r:embed="rId4"/>
          <a:stretch>
            <a:fillRect/>
          </a:stretch>
        </p:blipFill>
        <p:spPr>
          <a:xfrm>
            <a:off x="3986633" y="2916145"/>
            <a:ext cx="2854331" cy="3536729"/>
          </a:xfrm>
          <a:prstGeom prst="rect">
            <a:avLst/>
          </a:prstGeom>
        </p:spPr>
      </p:pic>
      <p:sp>
        <p:nvSpPr>
          <p:cNvPr id="7" name="Rectangle 6">
            <a:extLst>
              <a:ext uri="{FF2B5EF4-FFF2-40B4-BE49-F238E27FC236}">
                <a16:creationId xmlns:a16="http://schemas.microsoft.com/office/drawing/2014/main" id="{D1F9E412-5382-4C06-858A-B976781454D8}"/>
              </a:ext>
            </a:extLst>
          </p:cNvPr>
          <p:cNvSpPr/>
          <p:nvPr/>
        </p:nvSpPr>
        <p:spPr>
          <a:xfrm>
            <a:off x="117208" y="6432108"/>
            <a:ext cx="11957584" cy="338554"/>
          </a:xfrm>
          <a:prstGeom prst="rect">
            <a:avLst/>
          </a:prstGeom>
        </p:spPr>
        <p:txBody>
          <a:bodyPr wrap="square">
            <a:spAutoFit/>
          </a:bodyPr>
          <a:lstStyle/>
          <a:p>
            <a:pPr algn="ctr"/>
            <a:r>
              <a:rPr lang="ru-RU" sz="1600" b="1" i="1" dirty="0">
                <a:solidFill>
                  <a:srgbClr val="0070C0"/>
                </a:solidFill>
              </a:rPr>
              <a:t>Примечание: в ближайшее время дизайн сайта немного изменится – он станет более удобным для использования.</a:t>
            </a:r>
          </a:p>
        </p:txBody>
      </p:sp>
    </p:spTree>
    <p:extLst>
      <p:ext uri="{BB962C8B-B14F-4D97-AF65-F5344CB8AC3E}">
        <p14:creationId xmlns:p14="http://schemas.microsoft.com/office/powerpoint/2010/main" val="1105664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11634" y="2568642"/>
            <a:ext cx="9448800" cy="3126317"/>
          </a:xfrm>
        </p:spPr>
        <p:txBody>
          <a:bodyPr>
            <a:normAutofit fontScale="90000"/>
          </a:bodyPr>
          <a:lstStyle/>
          <a:p>
            <a:r>
              <a:rPr lang="ru-RU" sz="4667" b="1" dirty="0">
                <a:solidFill>
                  <a:srgbClr val="05856D"/>
                </a:solidFill>
                <a:latin typeface="+mn-lt"/>
                <a:ea typeface="Open Sans Light" charset="0"/>
                <a:cs typeface="Open Sans Light" charset="0"/>
              </a:rPr>
              <a:t>Спасибо за Ваше внимание!</a:t>
            </a:r>
            <a:br>
              <a:rPr lang="ru-RU" sz="4667" b="1" dirty="0">
                <a:solidFill>
                  <a:srgbClr val="05856D"/>
                </a:solidFill>
                <a:latin typeface="+mn-lt"/>
                <a:ea typeface="Open Sans Light" charset="0"/>
                <a:cs typeface="Open Sans Light" charset="0"/>
              </a:rPr>
            </a:br>
            <a:r>
              <a:rPr lang="ru-RU" sz="4667" b="1" dirty="0">
                <a:solidFill>
                  <a:srgbClr val="05856D"/>
                </a:solidFill>
                <a:latin typeface="+mn-lt"/>
                <a:ea typeface="Open Sans Light" charset="0"/>
                <a:cs typeface="Open Sans Light" charset="0"/>
              </a:rPr>
              <a:t>В случае вопросов и необходимости Вы можете связаться со мной по следующим контактным данным:</a:t>
            </a:r>
            <a:br>
              <a:rPr lang="ru-RU" sz="4667" b="1" dirty="0">
                <a:solidFill>
                  <a:srgbClr val="05856D"/>
                </a:solidFill>
                <a:latin typeface="+mn-lt"/>
                <a:ea typeface="Open Sans Light" charset="0"/>
                <a:cs typeface="Open Sans Light" charset="0"/>
              </a:rPr>
            </a:br>
            <a:r>
              <a:rPr lang="ru-RU" sz="4667" b="1" dirty="0">
                <a:solidFill>
                  <a:srgbClr val="05856D"/>
                </a:solidFill>
                <a:latin typeface="+mn-lt"/>
                <a:ea typeface="Open Sans Light" charset="0"/>
                <a:cs typeface="Open Sans Light" charset="0"/>
              </a:rPr>
              <a:t>Ф.И.О. ______________</a:t>
            </a:r>
            <a:br>
              <a:rPr lang="ru-RU" sz="4667" b="1" dirty="0">
                <a:solidFill>
                  <a:srgbClr val="05856D"/>
                </a:solidFill>
                <a:latin typeface="+mn-lt"/>
                <a:ea typeface="Open Sans Light" charset="0"/>
                <a:cs typeface="Open Sans Light" charset="0"/>
              </a:rPr>
            </a:br>
            <a:r>
              <a:rPr lang="ru-RU" sz="4667" b="1" dirty="0">
                <a:solidFill>
                  <a:srgbClr val="05856D"/>
                </a:solidFill>
                <a:latin typeface="+mn-lt"/>
                <a:ea typeface="Open Sans Light" charset="0"/>
                <a:cs typeface="Open Sans Light" charset="0"/>
              </a:rPr>
              <a:t>педагог-психолог школы/колледжа _______________</a:t>
            </a:r>
            <a:br>
              <a:rPr lang="ru-RU" sz="4667" b="1" dirty="0">
                <a:solidFill>
                  <a:srgbClr val="05856D"/>
                </a:solidFill>
                <a:latin typeface="+mn-lt"/>
                <a:ea typeface="Open Sans Light" charset="0"/>
                <a:cs typeface="Open Sans Light" charset="0"/>
              </a:rPr>
            </a:br>
            <a:r>
              <a:rPr lang="ru-RU" sz="4667" b="1" dirty="0">
                <a:solidFill>
                  <a:srgbClr val="05856D"/>
                </a:solidFill>
                <a:latin typeface="+mn-lt"/>
                <a:ea typeface="Open Sans Light" charset="0"/>
                <a:cs typeface="Open Sans Light" charset="0"/>
              </a:rPr>
              <a:t>тел. _____________</a:t>
            </a:r>
          </a:p>
        </p:txBody>
      </p:sp>
    </p:spTree>
    <p:extLst>
      <p:ext uri="{BB962C8B-B14F-4D97-AF65-F5344CB8AC3E}">
        <p14:creationId xmlns:p14="http://schemas.microsoft.com/office/powerpoint/2010/main" val="23566008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31520" y="1183980"/>
            <a:ext cx="10763794" cy="3126317"/>
          </a:xfrm>
        </p:spPr>
        <p:txBody>
          <a:bodyPr anchor="ctr">
            <a:normAutofit fontScale="90000"/>
          </a:bodyPr>
          <a:lstStyle/>
          <a:p>
            <a:r>
              <a:rPr lang="ru-RU" sz="4667" b="1" dirty="0">
                <a:solidFill>
                  <a:srgbClr val="C00000"/>
                </a:solidFill>
                <a:latin typeface="+mn-lt"/>
                <a:ea typeface="Open Sans Light" charset="0"/>
                <a:cs typeface="Open Sans Light" charset="0"/>
              </a:rPr>
              <a:t>Дополнительная информация </a:t>
            </a:r>
            <a:br>
              <a:rPr lang="ru-RU" sz="4667" b="1" dirty="0">
                <a:solidFill>
                  <a:srgbClr val="C00000"/>
                </a:solidFill>
                <a:latin typeface="+mn-lt"/>
                <a:ea typeface="Open Sans Light" charset="0"/>
                <a:cs typeface="Open Sans Light" charset="0"/>
              </a:rPr>
            </a:br>
            <a:r>
              <a:rPr lang="ru-RU" sz="4667" b="1" dirty="0">
                <a:solidFill>
                  <a:srgbClr val="C00000"/>
                </a:solidFill>
                <a:latin typeface="+mn-lt"/>
                <a:ea typeface="Open Sans Light" charset="0"/>
                <a:cs typeface="Open Sans Light" charset="0"/>
              </a:rPr>
              <a:t>для педагогов-психологов </a:t>
            </a:r>
            <a:br>
              <a:rPr lang="ru-RU" sz="4667" b="1" dirty="0">
                <a:solidFill>
                  <a:srgbClr val="C00000"/>
                </a:solidFill>
                <a:latin typeface="+mn-lt"/>
                <a:ea typeface="Open Sans Light" charset="0"/>
                <a:cs typeface="Open Sans Light" charset="0"/>
              </a:rPr>
            </a:br>
            <a:br>
              <a:rPr lang="ru-RU" sz="4667" b="1" dirty="0">
                <a:solidFill>
                  <a:srgbClr val="C00000"/>
                </a:solidFill>
                <a:latin typeface="+mn-lt"/>
                <a:ea typeface="Open Sans Light" charset="0"/>
                <a:cs typeface="Open Sans Light" charset="0"/>
              </a:rPr>
            </a:br>
            <a:r>
              <a:rPr lang="ru-RU" sz="4667" b="1" dirty="0">
                <a:solidFill>
                  <a:srgbClr val="C00000"/>
                </a:solidFill>
                <a:latin typeface="+mn-lt"/>
                <a:ea typeface="Open Sans Light" charset="0"/>
                <a:cs typeface="Open Sans Light" charset="0"/>
              </a:rPr>
              <a:t>(Слайды только для педагогов-психологов) </a:t>
            </a:r>
          </a:p>
        </p:txBody>
      </p:sp>
    </p:spTree>
    <p:extLst>
      <p:ext uri="{BB962C8B-B14F-4D97-AF65-F5344CB8AC3E}">
        <p14:creationId xmlns:p14="http://schemas.microsoft.com/office/powerpoint/2010/main" val="10105736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1" y="136905"/>
            <a:ext cx="10816044" cy="1032476"/>
          </a:xfrm>
        </p:spPr>
        <p:txBody>
          <a:bodyPr>
            <a:normAutofit fontScale="90000"/>
          </a:bodyPr>
          <a:lstStyle/>
          <a:p>
            <a:pPr algn="ctr"/>
            <a:r>
              <a:rPr lang="ru-RU" sz="3600" b="1" dirty="0">
                <a:solidFill>
                  <a:srgbClr val="0070C0"/>
                </a:solidFill>
                <a:latin typeface="+mn-lt"/>
              </a:rPr>
              <a:t>Используйте психологические тесты для изучения уровня стресса и профессионального выгорания</a:t>
            </a:r>
          </a:p>
        </p:txBody>
      </p:sp>
      <p:sp>
        <p:nvSpPr>
          <p:cNvPr id="3" name="Объект 2"/>
          <p:cNvSpPr>
            <a:spLocks noGrp="1"/>
          </p:cNvSpPr>
          <p:nvPr>
            <p:ph idx="1"/>
          </p:nvPr>
        </p:nvSpPr>
        <p:spPr>
          <a:xfrm>
            <a:off x="91441" y="1162594"/>
            <a:ext cx="12100560" cy="5558501"/>
          </a:xfrm>
        </p:spPr>
        <p:txBody>
          <a:bodyPr>
            <a:normAutofit fontScale="92500"/>
          </a:bodyPr>
          <a:lstStyle/>
          <a:p>
            <a:pPr lvl="0">
              <a:lnSpc>
                <a:spcPct val="100000"/>
              </a:lnSpc>
              <a:spcBef>
                <a:spcPts val="600"/>
              </a:spcBef>
              <a:spcAft>
                <a:spcPts val="600"/>
              </a:spcAft>
              <a:buFont typeface="Wingdings" pitchFamily="2" charset="2"/>
              <a:buChar char="ü"/>
            </a:pPr>
            <a:r>
              <a:rPr lang="ru-RU" sz="2400" b="1" u="sng" dirty="0"/>
              <a:t>Опросник по самодиагностике </a:t>
            </a:r>
            <a:r>
              <a:rPr lang="ru-RU" sz="2400" dirty="0"/>
              <a:t>признаков профессионального выгорания может проводиться дистанционно путем создания </a:t>
            </a:r>
            <a:r>
              <a:rPr lang="en-US" sz="2400" dirty="0"/>
              <a:t>Google </a:t>
            </a:r>
            <a:r>
              <a:rPr lang="ru-RU" sz="2400" dirty="0"/>
              <a:t>формы. РЕКОМЕНДУЕТСЯ ДЛЯ ИСПОЛЬЗОВАНИЯ.</a:t>
            </a:r>
          </a:p>
          <a:p>
            <a:pPr lvl="0">
              <a:lnSpc>
                <a:spcPct val="100000"/>
              </a:lnSpc>
              <a:spcBef>
                <a:spcPts val="600"/>
              </a:spcBef>
              <a:buFont typeface="Wingdings" pitchFamily="2" charset="2"/>
              <a:buChar char="ü"/>
            </a:pPr>
            <a:r>
              <a:rPr lang="ru-RU" sz="2400" dirty="0"/>
              <a:t>Онлайн тест на диагностику профессионального выгорания на сайте </a:t>
            </a:r>
            <a:r>
              <a:rPr lang="ru-RU" sz="2400" dirty="0" err="1"/>
              <a:t>Testometrika</a:t>
            </a:r>
            <a:r>
              <a:rPr lang="ru-RU" sz="2400" dirty="0"/>
              <a:t> (</a:t>
            </a:r>
            <a:r>
              <a:rPr lang="ru-RU" sz="2400" dirty="0" err="1"/>
              <a:t>тестометрика</a:t>
            </a:r>
            <a:r>
              <a:rPr lang="ru-RU" sz="2400" dirty="0"/>
              <a:t>). Данный тест можно пройти только на русском языке, но для удобства клиентов можно отправлять им перевод теста на казахский язык. Пройдя тест клиент результаты по трем сферам (Эмоциональное истощение, Деперсонализация и Редукция профессиональных достижений), которыми он может поделиться с педагогом-психологом. </a:t>
            </a:r>
          </a:p>
          <a:p>
            <a:pPr marL="0" lvl="0" indent="0">
              <a:lnSpc>
                <a:spcPct val="100000"/>
              </a:lnSpc>
              <a:spcBef>
                <a:spcPts val="0"/>
              </a:spcBef>
              <a:spcAft>
                <a:spcPts val="600"/>
              </a:spcAft>
              <a:buNone/>
            </a:pPr>
            <a:r>
              <a:rPr lang="ru-RU" sz="2400" dirty="0"/>
              <a:t>    Ссылка: </a:t>
            </a:r>
            <a:r>
              <a:rPr lang="ru-RU" sz="2400" u="sng" dirty="0">
                <a:hlinkClick r:id="rId3"/>
              </a:rPr>
              <a:t>https://testometrika.com/a/l7nsnSZGrOvSj9Q%252B1mvn0Q/</a:t>
            </a:r>
            <a:endParaRPr lang="ru-RU" sz="2400" dirty="0"/>
          </a:p>
          <a:p>
            <a:pPr lvl="0">
              <a:lnSpc>
                <a:spcPct val="100000"/>
              </a:lnSpc>
              <a:spcBef>
                <a:spcPts val="600"/>
              </a:spcBef>
              <a:buFont typeface="Wingdings" pitchFamily="2" charset="2"/>
              <a:buChar char="ü"/>
            </a:pPr>
            <a:r>
              <a:rPr lang="ru-RU" sz="2400" dirty="0"/>
              <a:t>Онлайн тест на диагностику уровня эмоционального выгорания на сайте </a:t>
            </a:r>
            <a:r>
              <a:rPr lang="ru-RU" sz="2400" dirty="0" err="1"/>
              <a:t>Testometrika</a:t>
            </a:r>
            <a:r>
              <a:rPr lang="ru-RU" sz="2400" dirty="0"/>
              <a:t> (</a:t>
            </a:r>
            <a:r>
              <a:rPr lang="ru-RU" sz="2400" dirty="0" err="1"/>
              <a:t>тестометрика</a:t>
            </a:r>
            <a:r>
              <a:rPr lang="ru-RU" sz="2400" dirty="0"/>
              <a:t>). Данный тест можно пройти только на русском языке, но для удобства клиентов можно отправлять им перевод теста на казахский язык. Пройдя тест клиент результаты по трем сферам (</a:t>
            </a:r>
            <a:r>
              <a:rPr lang="ru-RU" sz="2400" dirty="0" err="1"/>
              <a:t>Резистенция</a:t>
            </a:r>
            <a:r>
              <a:rPr lang="ru-RU" sz="2400" dirty="0"/>
              <a:t>, Истощение и Напряжение), которыми он может поделиться с педагогом-психологом.</a:t>
            </a:r>
            <a:r>
              <a:rPr lang="ru-RU" sz="2400" b="1" dirty="0"/>
              <a:t> К рекомендациям теста нужно относиться с осторожностью. </a:t>
            </a:r>
          </a:p>
          <a:p>
            <a:pPr marL="0" lvl="0" indent="0">
              <a:lnSpc>
                <a:spcPct val="100000"/>
              </a:lnSpc>
              <a:spcBef>
                <a:spcPts val="0"/>
              </a:spcBef>
              <a:buNone/>
            </a:pPr>
            <a:r>
              <a:rPr lang="ru-RU" sz="2400" dirty="0"/>
              <a:t>   Ссылка: </a:t>
            </a:r>
            <a:r>
              <a:rPr lang="ru-RU" sz="2400" u="sng" dirty="0">
                <a:hlinkClick r:id="rId4"/>
              </a:rPr>
              <a:t>https://testometrika.com/depression-and-stress/emotional-burnout/</a:t>
            </a:r>
            <a:endParaRPr lang="ru-RU" sz="2400" dirty="0"/>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07486" y="0"/>
            <a:ext cx="1284514" cy="116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16038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9474" y="1169381"/>
            <a:ext cx="11533051" cy="4708981"/>
          </a:xfrm>
          <a:prstGeom prst="rect">
            <a:avLst/>
          </a:prstGeom>
        </p:spPr>
        <p:txBody>
          <a:bodyPr wrap="square">
            <a:spAutoFit/>
          </a:bodyPr>
          <a:lstStyle/>
          <a:p>
            <a:pPr>
              <a:spcBef>
                <a:spcPts val="600"/>
              </a:spcBef>
              <a:spcAft>
                <a:spcPts val="600"/>
              </a:spcAft>
              <a:buFont typeface="Wingdings" pitchFamily="2" charset="2"/>
              <a:buChar char="§"/>
            </a:pPr>
            <a:r>
              <a:rPr lang="ru-RU" sz="2800" dirty="0"/>
              <a:t> Онлайн диагностика уровня эмоционального выгорания </a:t>
            </a:r>
            <a:r>
              <a:rPr lang="ru-RU" sz="2800" dirty="0">
                <a:hlinkClick r:id="rId3"/>
              </a:rPr>
              <a:t>https://testometrika.com/depression-and-stress/emotionalburnout/</a:t>
            </a:r>
            <a:endParaRPr lang="ru-RU" sz="2800" dirty="0"/>
          </a:p>
          <a:p>
            <a:pPr>
              <a:spcBef>
                <a:spcPts val="600"/>
              </a:spcBef>
              <a:spcAft>
                <a:spcPts val="600"/>
              </a:spcAft>
              <a:buFont typeface="Wingdings" pitchFamily="2" charset="2"/>
              <a:buChar char="§"/>
            </a:pPr>
            <a:r>
              <a:rPr lang="ru-RU" sz="2800" dirty="0"/>
              <a:t>  </a:t>
            </a:r>
            <a:r>
              <a:rPr lang="ru-RU" sz="2800" dirty="0" err="1"/>
              <a:t>Опросник</a:t>
            </a:r>
            <a:r>
              <a:rPr lang="ru-RU" sz="2800" dirty="0"/>
              <a:t> выявления Эмоционального выгорания MBI </a:t>
            </a:r>
            <a:r>
              <a:rPr lang="ru-RU" sz="2400" dirty="0"/>
              <a:t>(адаптация Н.Е. Водопьяновой)</a:t>
            </a:r>
            <a:r>
              <a:rPr lang="ru-RU" sz="2800" dirty="0"/>
              <a:t>: </a:t>
            </a:r>
            <a:r>
              <a:rPr lang="ru-RU" sz="2800" dirty="0">
                <a:hlinkClick r:id="rId4"/>
              </a:rPr>
              <a:t>https://psycabi.net/testy/391-oprosnikprofessionalnoe-emotsionalnoe-vygoranie-pv-metodika-k-maslachi-s-dzhekson-adaptatsiya-n-vodopyanova-e-starchenkova-testydlya-diagnostiki-sindroma-pv</a:t>
            </a:r>
            <a:endParaRPr lang="ru-RU" sz="2800" dirty="0"/>
          </a:p>
          <a:p>
            <a:pPr>
              <a:spcBef>
                <a:spcPts val="600"/>
              </a:spcBef>
              <a:spcAft>
                <a:spcPts val="600"/>
              </a:spcAft>
              <a:buFont typeface="Wingdings" pitchFamily="2" charset="2"/>
              <a:buChar char="§"/>
            </a:pPr>
            <a:r>
              <a:rPr lang="ru-RU" sz="2800" dirty="0"/>
              <a:t>  Снятие учебного и рабочего стресса. Интегративная </a:t>
            </a:r>
            <a:r>
              <a:rPr lang="ru-RU" sz="2800" dirty="0" err="1"/>
              <a:t>кинесиология</a:t>
            </a:r>
            <a:r>
              <a:rPr lang="ru-RU" sz="2800" dirty="0"/>
              <a:t>. Светлана Смирнова, Ольга Цыплёнкова: </a:t>
            </a:r>
            <a:r>
              <a:rPr lang="ru-RU" sz="2800" dirty="0">
                <a:hlinkClick r:id="rId5"/>
              </a:rPr>
              <a:t>https://gppc.ru/wpcontent/uploads/2018/04/Posobie_- Integrativnaya-kinesiologiya.pdf</a:t>
            </a:r>
            <a:endParaRPr lang="ru-RU" sz="2800" dirty="0"/>
          </a:p>
        </p:txBody>
      </p:sp>
      <p:sp>
        <p:nvSpPr>
          <p:cNvPr id="3" name="Заголовок 1">
            <a:extLst>
              <a:ext uri="{FF2B5EF4-FFF2-40B4-BE49-F238E27FC236}">
                <a16:creationId xmlns:a16="http://schemas.microsoft.com/office/drawing/2014/main" id="{19271544-98D9-4AEF-AC72-A8514541FDDE}"/>
              </a:ext>
            </a:extLst>
          </p:cNvPr>
          <p:cNvSpPr txBox="1">
            <a:spLocks/>
          </p:cNvSpPr>
          <p:nvPr/>
        </p:nvSpPr>
        <p:spPr>
          <a:xfrm>
            <a:off x="91441" y="136905"/>
            <a:ext cx="11965576" cy="1032476"/>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ru-RU" sz="3600" b="1" dirty="0">
                <a:solidFill>
                  <a:srgbClr val="0070C0"/>
                </a:solidFill>
                <a:latin typeface="+mn-lt"/>
              </a:rPr>
              <a:t>ДОПОЛНИТЕЛЬНЫЕ РЕСУРСЫ ДЛЯ ПЕДАГОГА-ПСИХОЛОГА: </a:t>
            </a:r>
          </a:p>
          <a:p>
            <a:pPr algn="ctr"/>
            <a:endParaRPr lang="ru-RU" sz="3600" b="1" dirty="0">
              <a:solidFill>
                <a:srgbClr val="0070C0"/>
              </a:solidFill>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3">
            <a:extLst>
              <a:ext uri="{FF2B5EF4-FFF2-40B4-BE49-F238E27FC236}">
                <a16:creationId xmlns:a16="http://schemas.microsoft.com/office/drawing/2014/main" id="{095252F5-3450-4F72-961F-A6CBEE086C1C}"/>
              </a:ext>
            </a:extLst>
          </p:cNvPr>
          <p:cNvSpPr>
            <a:spLocks noGrp="1" noChangeArrowheads="1"/>
          </p:cNvSpPr>
          <p:nvPr>
            <p:ph type="title"/>
          </p:nvPr>
        </p:nvSpPr>
        <p:spPr>
          <a:xfrm>
            <a:off x="826013" y="110936"/>
            <a:ext cx="8229600" cy="1061829"/>
          </a:xfrm>
        </p:spPr>
        <p:txBody>
          <a:bodyPr>
            <a:spAutoFit/>
          </a:bodyPr>
          <a:lstStyle/>
          <a:p>
            <a:pPr algn="ctr"/>
            <a:r>
              <a:rPr lang="ru-RU" altLang="en-US" sz="3500" b="1" dirty="0">
                <a:solidFill>
                  <a:srgbClr val="0070C0"/>
                </a:solidFill>
                <a:latin typeface="Calibri" pitchFamily="34" charset="0"/>
                <a:ea typeface="Verdana" panose="020B0604030504040204" pitchFamily="34" charset="0"/>
                <a:cs typeface="Verdana" panose="020B0604030504040204" pitchFamily="34" charset="0"/>
              </a:rPr>
              <a:t>ЧТО ТАКОЕ СИНДРОМ ЭМОЦИОНАЛЬНОГО ВЫГОРАНИЯ?</a:t>
            </a:r>
          </a:p>
        </p:txBody>
      </p:sp>
      <p:sp>
        <p:nvSpPr>
          <p:cNvPr id="5" name="Прямоугольник 4">
            <a:extLst>
              <a:ext uri="{FF2B5EF4-FFF2-40B4-BE49-F238E27FC236}">
                <a16:creationId xmlns:a16="http://schemas.microsoft.com/office/drawing/2014/main" id="{712601D9-2984-4CE7-9E6E-F4FD6E93AA19}"/>
              </a:ext>
            </a:extLst>
          </p:cNvPr>
          <p:cNvSpPr/>
          <p:nvPr/>
        </p:nvSpPr>
        <p:spPr>
          <a:xfrm>
            <a:off x="508373" y="1507168"/>
            <a:ext cx="8547240" cy="4801314"/>
          </a:xfrm>
          <a:prstGeom prst="rect">
            <a:avLst/>
          </a:prstGeom>
        </p:spPr>
        <p:txBody>
          <a:bodyPr wrap="square">
            <a:spAutoFit/>
          </a:bodyPr>
          <a:lstStyle/>
          <a:p>
            <a:pPr algn="ctr">
              <a:defRPr/>
            </a:pPr>
            <a:r>
              <a:rPr lang="ru-RU" sz="3200" b="1" dirty="0">
                <a:solidFill>
                  <a:srgbClr val="C00000"/>
                </a:solidFill>
                <a:cs typeface="Times New Roman" panose="02020603050405020304" pitchFamily="18" charset="0"/>
              </a:rPr>
              <a:t>это состояние физического, эмоционального и умственного истощения, проявляющееся в профессиональной сфере.</a:t>
            </a:r>
          </a:p>
          <a:p>
            <a:pPr algn="just">
              <a:defRPr/>
            </a:pPr>
            <a:endParaRPr lang="ru-RU" sz="3000" b="1" dirty="0">
              <a:solidFill>
                <a:prstClr val="black"/>
              </a:solidFill>
              <a:cs typeface="Times New Roman" panose="02020603050405020304" pitchFamily="18" charset="0"/>
            </a:endParaRPr>
          </a:p>
          <a:p>
            <a:pPr>
              <a:defRPr/>
            </a:pPr>
            <a:r>
              <a:rPr lang="ru-RU" sz="3000" dirty="0">
                <a:cs typeface="Times New Roman" panose="02020603050405020304" pitchFamily="18" charset="0"/>
              </a:rPr>
              <a:t>Термин «синдром эмоционального выгорания» (СЭВ) </a:t>
            </a:r>
            <a:r>
              <a:rPr lang="ru-RU" sz="3000" i="1" dirty="0">
                <a:cs typeface="Times New Roman" panose="02020603050405020304" pitchFamily="18" charset="0"/>
              </a:rPr>
              <a:t>(от английского слова «</a:t>
            </a:r>
            <a:r>
              <a:rPr lang="ru-RU" sz="3000" i="1" dirty="0" err="1">
                <a:cs typeface="Times New Roman" panose="02020603050405020304" pitchFamily="18" charset="0"/>
              </a:rPr>
              <a:t>burnout</a:t>
            </a:r>
            <a:r>
              <a:rPr lang="ru-RU" sz="3000" i="1" dirty="0">
                <a:cs typeface="Times New Roman" panose="02020603050405020304" pitchFamily="18" charset="0"/>
              </a:rPr>
              <a:t>» – сгорание, выгорание) </a:t>
            </a:r>
            <a:r>
              <a:rPr lang="ru-RU" sz="3000" dirty="0">
                <a:cs typeface="Times New Roman" panose="02020603050405020304" pitchFamily="18" charset="0"/>
              </a:rPr>
              <a:t>впервые был введен в 1974 г. американским психиатром Х. Дж. </a:t>
            </a:r>
            <a:r>
              <a:rPr lang="ru-RU" sz="3000" dirty="0" err="1">
                <a:cs typeface="Times New Roman" panose="02020603050405020304" pitchFamily="18" charset="0"/>
              </a:rPr>
              <a:t>Фрейденбергером</a:t>
            </a:r>
            <a:r>
              <a:rPr lang="ru-RU" sz="3000" dirty="0">
                <a:cs typeface="Times New Roman" panose="02020603050405020304" pitchFamily="18" charset="0"/>
              </a:rPr>
              <a:t>. </a:t>
            </a:r>
          </a:p>
          <a:p>
            <a:pPr algn="just">
              <a:defRPr/>
            </a:pPr>
            <a:endParaRPr lang="ru-RU" sz="3000" dirty="0">
              <a:solidFill>
                <a:prstClr val="black"/>
              </a:solidFill>
              <a:cs typeface="Times New Roman" panose="02020603050405020304" pitchFamily="18" charset="0"/>
            </a:endParaRPr>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29519" y="1139433"/>
            <a:ext cx="2352729" cy="2419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49057" y="3861659"/>
            <a:ext cx="2334570" cy="2389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a:extLst>
              <a:ext uri="{FF2B5EF4-FFF2-40B4-BE49-F238E27FC236}">
                <a16:creationId xmlns:a16="http://schemas.microsoft.com/office/drawing/2014/main" id="{0E9591F3-11A0-432D-9914-BDC9B3CCEFA2}"/>
              </a:ext>
            </a:extLst>
          </p:cNvPr>
          <p:cNvSpPr>
            <a:spLocks noGrp="1" noChangeArrowheads="1"/>
          </p:cNvSpPr>
          <p:nvPr>
            <p:ph type="title"/>
          </p:nvPr>
        </p:nvSpPr>
        <p:spPr>
          <a:xfrm>
            <a:off x="457201" y="365126"/>
            <a:ext cx="11193516" cy="769992"/>
          </a:xfrm>
        </p:spPr>
        <p:txBody>
          <a:bodyPr anchor="t">
            <a:normAutofit fontScale="90000"/>
          </a:bodyPr>
          <a:lstStyle/>
          <a:p>
            <a:r>
              <a:rPr lang="ru-RU" altLang="en-US" sz="3200" b="1" dirty="0">
                <a:solidFill>
                  <a:srgbClr val="0070C0"/>
                </a:solidFill>
                <a:latin typeface="+mn-lt"/>
              </a:rPr>
              <a:t>УРОВНИ/СОСТАВЛЯЮЩИЕ ПРОФЕССИОНАЛЬНОГО ВЫГОРАНИЯ</a:t>
            </a:r>
          </a:p>
        </p:txBody>
      </p:sp>
      <p:sp>
        <p:nvSpPr>
          <p:cNvPr id="3" name="Объект 2">
            <a:extLst>
              <a:ext uri="{FF2B5EF4-FFF2-40B4-BE49-F238E27FC236}">
                <a16:creationId xmlns:a16="http://schemas.microsoft.com/office/drawing/2014/main" id="{7B3EC502-FB6F-4F14-A584-C175F4956CA0}"/>
              </a:ext>
            </a:extLst>
          </p:cNvPr>
          <p:cNvSpPr>
            <a:spLocks noGrp="1"/>
          </p:cNvSpPr>
          <p:nvPr>
            <p:ph sz="quarter" idx="4294967295"/>
          </p:nvPr>
        </p:nvSpPr>
        <p:spPr>
          <a:xfrm>
            <a:off x="488731" y="1079227"/>
            <a:ext cx="11074400" cy="5184775"/>
          </a:xfrm>
        </p:spPr>
        <p:txBody>
          <a:bodyPr>
            <a:noAutofit/>
          </a:bodyPr>
          <a:lstStyle/>
          <a:p>
            <a:pPr marL="0" indent="630238">
              <a:spcAft>
                <a:spcPts val="600"/>
              </a:spcAft>
              <a:buFont typeface="Wingdings" pitchFamily="2" charset="2"/>
              <a:buChar char="Ø"/>
              <a:defRPr/>
            </a:pPr>
            <a:r>
              <a:rPr lang="ru-RU" sz="2400" b="1" dirty="0"/>
              <a:t>Эмоциональное истощение </a:t>
            </a:r>
            <a:r>
              <a:rPr lang="ru-RU" sz="2400" dirty="0"/>
              <a:t>- равнодушие ко всему рабочему процессу. Человек чувствует себя опустошенным, приглушенность собственных эмоций создает ощущение вакуумного пространства. Профессиональные обязанности выполняются чисто формально.</a:t>
            </a:r>
          </a:p>
          <a:p>
            <a:pPr marL="0" indent="630238">
              <a:spcAft>
                <a:spcPts val="600"/>
              </a:spcAft>
              <a:buFont typeface="Wingdings" pitchFamily="2" charset="2"/>
              <a:buChar char="Ø"/>
              <a:defRPr/>
            </a:pPr>
            <a:r>
              <a:rPr lang="ru-RU" sz="2400" b="1" dirty="0"/>
              <a:t>Деперсонализация</a:t>
            </a:r>
            <a:r>
              <a:rPr lang="ru-RU" sz="2400" dirty="0"/>
              <a:t> – частичное или полное отстранение от общения с коллегами и другими людьми на работе. Данное явление возникает как защитная реакция на эмоциональную перегруженность и сопровождается внутренним раздражением. Периодически могут возникать резкие вспышки гнева.</a:t>
            </a:r>
          </a:p>
          <a:p>
            <a:pPr marL="0" indent="630238">
              <a:spcAft>
                <a:spcPts val="600"/>
              </a:spcAft>
              <a:buFont typeface="Wingdings" pitchFamily="2" charset="2"/>
              <a:buChar char="Ø"/>
              <a:defRPr/>
            </a:pPr>
            <a:r>
              <a:rPr lang="ru-RU" sz="2400" b="1" dirty="0"/>
              <a:t>Обесценивание (редукция) профессиональных достижений </a:t>
            </a:r>
            <a:r>
              <a:rPr lang="ru-RU" sz="2400" dirty="0"/>
              <a:t>возникает в условиях завышенных требований к сотруднику и характеризуется чувством собственной некомпетентности. Нередко человек ощущает глубокую вину при незначительных недочетах. То есть снижается адекватное </a:t>
            </a:r>
            <a:r>
              <a:rPr lang="ru-RU" sz="2400" dirty="0" err="1"/>
              <a:t>самовосприятие</a:t>
            </a:r>
            <a:r>
              <a:rPr lang="ru-RU" sz="2400" dirty="0"/>
              <a:t>.</a:t>
            </a:r>
          </a:p>
          <a:p>
            <a:pPr marL="0" indent="0" algn="r">
              <a:spcAft>
                <a:spcPts val="600"/>
              </a:spcAft>
              <a:buNone/>
              <a:defRPr/>
            </a:pPr>
            <a:r>
              <a:rPr lang="ru-RU" altLang="en-US" sz="2400" i="1" dirty="0"/>
              <a:t>Американские ученые К. </a:t>
            </a:r>
            <a:r>
              <a:rPr lang="ru-RU" altLang="en-US" sz="2400" i="1" dirty="0" err="1"/>
              <a:t>Маслак</a:t>
            </a:r>
            <a:r>
              <a:rPr lang="ru-RU" altLang="en-US" sz="2400" i="1" dirty="0"/>
              <a:t>  и  С. Джексон </a:t>
            </a:r>
            <a:endParaRPr lang="ru-RU" sz="2400" i="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p:nvPr/>
        </p:nvSpPr>
        <p:spPr>
          <a:xfrm>
            <a:off x="937549" y="154784"/>
            <a:ext cx="10539103" cy="502766"/>
          </a:xfrm>
          <a:prstGeom prst="rect">
            <a:avLst/>
          </a:prstGeom>
          <a:noFill/>
        </p:spPr>
        <p:txBody>
          <a:bodyPr wrap="square" rtlCol="0">
            <a:spAutoFit/>
          </a:bodyPr>
          <a:lstStyle/>
          <a:p>
            <a:pPr algn="ctr">
              <a:lnSpc>
                <a:spcPts val="3000"/>
              </a:lnSpc>
            </a:pPr>
            <a:r>
              <a:rPr lang="ru-RU" sz="3600" b="1" dirty="0">
                <a:solidFill>
                  <a:srgbClr val="C00000"/>
                </a:solidFill>
                <a:ea typeface="Tahoma" panose="020B0604030504040204" pitchFamily="34" charset="0"/>
                <a:cs typeface="Tahoma" panose="020B0604030504040204" pitchFamily="34" charset="0"/>
              </a:rPr>
              <a:t>ФАКТОРЫ, СПОСОБСТВУЮЩИЕ ВЫГОРАНИЮ</a:t>
            </a:r>
          </a:p>
        </p:txBody>
      </p:sp>
      <p:graphicFrame>
        <p:nvGraphicFramePr>
          <p:cNvPr id="35" name="Таблица 34"/>
          <p:cNvGraphicFramePr>
            <a:graphicFrameLocks noGrp="1"/>
          </p:cNvGraphicFramePr>
          <p:nvPr>
            <p:extLst>
              <p:ext uri="{D42A27DB-BD31-4B8C-83A1-F6EECF244321}">
                <p14:modId xmlns:p14="http://schemas.microsoft.com/office/powerpoint/2010/main" val="3182315056"/>
              </p:ext>
            </p:extLst>
          </p:nvPr>
        </p:nvGraphicFramePr>
        <p:xfrm>
          <a:off x="99237" y="695814"/>
          <a:ext cx="11993526" cy="5122843"/>
        </p:xfrm>
        <a:graphic>
          <a:graphicData uri="http://schemas.openxmlformats.org/drawingml/2006/table">
            <a:tbl>
              <a:tblPr firstRow="1" firstCol="1" bandRow="1">
                <a:tableStyleId>{5C22544A-7EE6-4342-B048-85BDC9FD1C3A}</a:tableStyleId>
              </a:tblPr>
              <a:tblGrid>
                <a:gridCol w="5996763">
                  <a:extLst>
                    <a:ext uri="{9D8B030D-6E8A-4147-A177-3AD203B41FA5}">
                      <a16:colId xmlns:a16="http://schemas.microsoft.com/office/drawing/2014/main" val="2107439063"/>
                    </a:ext>
                  </a:extLst>
                </a:gridCol>
                <a:gridCol w="5996763">
                  <a:extLst>
                    <a:ext uri="{9D8B030D-6E8A-4147-A177-3AD203B41FA5}">
                      <a16:colId xmlns:a16="http://schemas.microsoft.com/office/drawing/2014/main" val="3002292338"/>
                    </a:ext>
                  </a:extLst>
                </a:gridCol>
              </a:tblGrid>
              <a:tr h="534927">
                <a:tc>
                  <a:txBody>
                    <a:bodyPr/>
                    <a:lstStyle/>
                    <a:p>
                      <a:pPr marL="0" algn="ctr">
                        <a:lnSpc>
                          <a:spcPct val="100000"/>
                        </a:lnSpc>
                        <a:spcAft>
                          <a:spcPts val="0"/>
                        </a:spcAft>
                      </a:pPr>
                      <a:r>
                        <a:rPr lang="ru-RU" sz="3200" b="1" dirty="0">
                          <a:solidFill>
                            <a:schemeClr val="tx1"/>
                          </a:solidFill>
                          <a:effectLst/>
                          <a:latin typeface="Calibri" pitchFamily="34" charset="0"/>
                          <a:ea typeface="Tahoma" panose="020B0604030504040204" pitchFamily="34" charset="0"/>
                          <a:cs typeface="Tahoma" panose="020B0604030504040204" pitchFamily="34" charset="0"/>
                        </a:rPr>
                        <a:t>ЛИЧНОСТНЫЕ </a:t>
                      </a:r>
                    </a:p>
                  </a:txBody>
                  <a:tcPr marL="87687" marR="87687"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algn="ctr">
                        <a:lnSpc>
                          <a:spcPct val="100000"/>
                        </a:lnSpc>
                        <a:spcAft>
                          <a:spcPts val="0"/>
                        </a:spcAft>
                      </a:pPr>
                      <a:r>
                        <a:rPr lang="ru-RU" sz="3200" b="1" dirty="0">
                          <a:solidFill>
                            <a:schemeClr val="tx1"/>
                          </a:solidFill>
                          <a:effectLst/>
                          <a:latin typeface="Calibri" pitchFamily="34" charset="0"/>
                          <a:ea typeface="Tahoma" panose="020B0604030504040204" pitchFamily="34" charset="0"/>
                          <a:cs typeface="Tahoma" panose="020B0604030504040204" pitchFamily="34" charset="0"/>
                        </a:rPr>
                        <a:t>СИТУАЦИОННЫЕ </a:t>
                      </a:r>
                    </a:p>
                  </a:txBody>
                  <a:tcPr marL="87687" marR="87687"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032500377"/>
                  </a:ext>
                </a:extLst>
              </a:tr>
              <a:tr h="598061">
                <a:tc>
                  <a:txBody>
                    <a:bodyPr/>
                    <a:lstStyle/>
                    <a:p>
                      <a:pPr marL="180340" algn="l">
                        <a:spcAft>
                          <a:spcPts val="0"/>
                        </a:spcAft>
                      </a:pPr>
                      <a:r>
                        <a:rPr lang="ru-RU" sz="2400" b="1" i="0" dirty="0">
                          <a:solidFill>
                            <a:srgbClr val="002060"/>
                          </a:solidFill>
                          <a:effectLst/>
                          <a:latin typeface="Calibri" pitchFamily="34" charset="0"/>
                          <a:ea typeface="Tahoma" panose="020B0604030504040204" pitchFamily="34" charset="0"/>
                          <a:cs typeface="Tahoma" panose="020B0604030504040204" pitchFamily="34" charset="0"/>
                        </a:rPr>
                        <a:t>Завышенные ожидания относительно самого себя и</a:t>
                      </a:r>
                      <a:r>
                        <a:rPr lang="ru-RU" sz="2400" b="1" i="0" baseline="0" dirty="0">
                          <a:solidFill>
                            <a:srgbClr val="002060"/>
                          </a:solidFill>
                          <a:effectLst/>
                          <a:latin typeface="Calibri" pitchFamily="34" charset="0"/>
                          <a:ea typeface="Tahoma" panose="020B0604030504040204" pitchFamily="34" charset="0"/>
                          <a:cs typeface="Tahoma" panose="020B0604030504040204" pitchFamily="34" charset="0"/>
                        </a:rPr>
                        <a:t> </a:t>
                      </a:r>
                      <a:r>
                        <a:rPr lang="ru-RU" sz="2400" b="1" i="0" dirty="0">
                          <a:solidFill>
                            <a:srgbClr val="002060"/>
                          </a:solidFill>
                          <a:effectLst/>
                          <a:latin typeface="Calibri" pitchFamily="34" charset="0"/>
                          <a:ea typeface="Tahoma" panose="020B0604030504040204" pitchFamily="34" charset="0"/>
                          <a:cs typeface="Tahoma" panose="020B0604030504040204" pitchFamily="34" charset="0"/>
                        </a:rPr>
                        <a:t>других</a:t>
                      </a:r>
                    </a:p>
                  </a:txBody>
                  <a:tcPr marL="87687" marR="87687"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tx2">
                        <a:lumMod val="20000"/>
                        <a:lumOff val="80000"/>
                      </a:schemeClr>
                    </a:solidFill>
                  </a:tcPr>
                </a:tc>
                <a:tc>
                  <a:txBody>
                    <a:bodyPr/>
                    <a:lstStyle/>
                    <a:p>
                      <a:pPr marL="180340" algn="l">
                        <a:spcAft>
                          <a:spcPts val="0"/>
                        </a:spcAft>
                      </a:pPr>
                      <a:r>
                        <a:rPr lang="ru-RU" sz="2400" b="1" i="0" dirty="0">
                          <a:solidFill>
                            <a:srgbClr val="002060"/>
                          </a:solidFill>
                          <a:effectLst/>
                          <a:latin typeface="Calibri" pitchFamily="34" charset="0"/>
                          <a:ea typeface="Tahoma" panose="020B0604030504040204" pitchFamily="34" charset="0"/>
                          <a:cs typeface="Tahoma" panose="020B0604030504040204" pitchFamily="34" charset="0"/>
                        </a:rPr>
                        <a:t>Неопределенность роли и ожиданий от специалиста</a:t>
                      </a:r>
                    </a:p>
                  </a:txBody>
                  <a:tcPr marL="87687" marR="87687"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349033565"/>
                  </a:ext>
                </a:extLst>
              </a:tr>
              <a:tr h="598061">
                <a:tc>
                  <a:txBody>
                    <a:bodyPr/>
                    <a:lstStyle/>
                    <a:p>
                      <a:pPr marL="180340" algn="l">
                        <a:spcAft>
                          <a:spcPts val="0"/>
                        </a:spcAft>
                      </a:pPr>
                      <a:r>
                        <a:rPr lang="ru-RU" sz="2400" b="1" i="0" dirty="0">
                          <a:solidFill>
                            <a:schemeClr val="tx1"/>
                          </a:solidFill>
                          <a:effectLst/>
                          <a:latin typeface="Calibri" pitchFamily="34" charset="0"/>
                          <a:ea typeface="Tahoma" panose="020B0604030504040204" pitchFamily="34" charset="0"/>
                          <a:cs typeface="Tahoma" panose="020B0604030504040204" pitchFamily="34" charset="0"/>
                        </a:rPr>
                        <a:t>Высокий уровень вовлеченности,</a:t>
                      </a:r>
                    </a:p>
                    <a:p>
                      <a:pPr marL="180340" algn="l">
                        <a:spcAft>
                          <a:spcPts val="0"/>
                        </a:spcAft>
                      </a:pPr>
                      <a:r>
                        <a:rPr lang="ru-RU" sz="2400" b="1" i="0" dirty="0">
                          <a:solidFill>
                            <a:schemeClr val="tx1"/>
                          </a:solidFill>
                          <a:effectLst/>
                          <a:latin typeface="Calibri" pitchFamily="34" charset="0"/>
                          <a:ea typeface="Tahoma" panose="020B0604030504040204" pitchFamily="34" charset="0"/>
                          <a:cs typeface="Tahoma" panose="020B0604030504040204" pitchFamily="34" charset="0"/>
                        </a:rPr>
                        <a:t>самоотверженности и идеализма </a:t>
                      </a:r>
                    </a:p>
                  </a:txBody>
                  <a:tcPr marL="87687" marR="87687"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marL="180340" marR="0" indent="0" algn="l" defTabSz="914400" rtl="0" eaLnBrk="1" fontAlgn="auto" latinLnBrk="0" hangingPunct="1">
                        <a:lnSpc>
                          <a:spcPct val="100000"/>
                        </a:lnSpc>
                        <a:spcBef>
                          <a:spcPts val="0"/>
                        </a:spcBef>
                        <a:spcAft>
                          <a:spcPts val="0"/>
                        </a:spcAft>
                        <a:buClrTx/>
                        <a:buSzTx/>
                        <a:buFontTx/>
                        <a:buNone/>
                        <a:tabLst/>
                        <a:defRPr/>
                      </a:pPr>
                      <a:r>
                        <a:rPr lang="ru-RU" sz="2400" b="1" i="0" dirty="0">
                          <a:solidFill>
                            <a:schemeClr val="tx1"/>
                          </a:solidFill>
                          <a:effectLst/>
                          <a:latin typeface="Calibri" pitchFamily="34" charset="0"/>
                          <a:ea typeface="Tahoma" panose="020B0604030504040204" pitchFamily="34" charset="0"/>
                          <a:cs typeface="Tahoma" panose="020B0604030504040204" pitchFamily="34" charset="0"/>
                        </a:rPr>
                        <a:t>Конфликт между требованиями различных уровней</a:t>
                      </a:r>
                    </a:p>
                  </a:txBody>
                  <a:tcPr marL="87687" marR="87687"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820007370"/>
                  </a:ext>
                </a:extLst>
              </a:tr>
              <a:tr h="465158">
                <a:tc>
                  <a:txBody>
                    <a:bodyPr/>
                    <a:lstStyle/>
                    <a:p>
                      <a:pPr marL="180340" algn="l">
                        <a:spcAft>
                          <a:spcPts val="0"/>
                        </a:spcAft>
                      </a:pPr>
                      <a:r>
                        <a:rPr lang="ru-RU" sz="2400" b="1" i="0" dirty="0">
                          <a:solidFill>
                            <a:srgbClr val="002060"/>
                          </a:solidFill>
                          <a:effectLst/>
                          <a:latin typeface="Calibri" pitchFamily="34" charset="0"/>
                          <a:ea typeface="Tahoma" panose="020B0604030504040204" pitchFamily="34" charset="0"/>
                          <a:cs typeface="Tahoma" panose="020B0604030504040204" pitchFamily="34" charset="0"/>
                        </a:rPr>
                        <a:t>Сильная ориентация на  достижение целей</a:t>
                      </a:r>
                    </a:p>
                  </a:txBody>
                  <a:tcPr marL="87687" marR="87687"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tx2">
                        <a:lumMod val="20000"/>
                        <a:lumOff val="80000"/>
                      </a:schemeClr>
                    </a:solidFill>
                  </a:tcPr>
                </a:tc>
                <a:tc>
                  <a:txBody>
                    <a:bodyPr/>
                    <a:lstStyle/>
                    <a:p>
                      <a:pPr marL="180340" algn="l">
                        <a:spcAft>
                          <a:spcPts val="0"/>
                        </a:spcAft>
                      </a:pPr>
                      <a:r>
                        <a:rPr lang="ru-RU" sz="2400" b="1" i="0" dirty="0">
                          <a:solidFill>
                            <a:srgbClr val="002060"/>
                          </a:solidFill>
                          <a:effectLst/>
                          <a:latin typeface="Calibri" pitchFamily="34" charset="0"/>
                          <a:ea typeface="Tahoma" panose="020B0604030504040204" pitchFamily="34" charset="0"/>
                          <a:cs typeface="Tahoma" panose="020B0604030504040204" pitchFamily="34" charset="0"/>
                        </a:rPr>
                        <a:t>Межличностные  конфликты</a:t>
                      </a:r>
                    </a:p>
                  </a:txBody>
                  <a:tcPr marL="87687" marR="87687"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850387428"/>
                  </a:ext>
                </a:extLst>
              </a:tr>
              <a:tr h="465158">
                <a:tc>
                  <a:txBody>
                    <a:bodyPr/>
                    <a:lstStyle/>
                    <a:p>
                      <a:pPr marL="180340" algn="l">
                        <a:spcAft>
                          <a:spcPts val="0"/>
                        </a:spcAft>
                      </a:pPr>
                      <a:r>
                        <a:rPr lang="ru-RU" sz="2400" b="1" i="0" dirty="0">
                          <a:solidFill>
                            <a:schemeClr val="tx1"/>
                          </a:solidFill>
                          <a:effectLst/>
                          <a:latin typeface="Calibri" pitchFamily="34" charset="0"/>
                          <a:ea typeface="Tahoma" panose="020B0604030504040204" pitchFamily="34" charset="0"/>
                          <a:cs typeface="Tahoma" panose="020B0604030504040204" pitchFamily="34" charset="0"/>
                        </a:rPr>
                        <a:t>Неумение говорить «нет»</a:t>
                      </a:r>
                    </a:p>
                  </a:txBody>
                  <a:tcPr marL="87687" marR="87687"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marL="180340" algn="l">
                        <a:spcAft>
                          <a:spcPts val="0"/>
                        </a:spcAft>
                      </a:pPr>
                      <a:r>
                        <a:rPr lang="ru-RU" sz="2400" b="1" i="0" dirty="0">
                          <a:solidFill>
                            <a:schemeClr val="tx1"/>
                          </a:solidFill>
                          <a:effectLst/>
                          <a:latin typeface="Calibri" pitchFamily="34" charset="0"/>
                          <a:ea typeface="Tahoma" panose="020B0604030504040204" pitchFamily="34" charset="0"/>
                          <a:cs typeface="Tahoma" panose="020B0604030504040204" pitchFamily="34" charset="0"/>
                        </a:rPr>
                        <a:t>Перегрузки </a:t>
                      </a:r>
                    </a:p>
                  </a:txBody>
                  <a:tcPr marL="87687" marR="87687"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3888255084"/>
                  </a:ext>
                </a:extLst>
              </a:tr>
              <a:tr h="465158">
                <a:tc>
                  <a:txBody>
                    <a:bodyPr/>
                    <a:lstStyle/>
                    <a:p>
                      <a:pPr marL="180340" algn="l">
                        <a:spcAft>
                          <a:spcPts val="0"/>
                        </a:spcAft>
                      </a:pPr>
                      <a:r>
                        <a:rPr lang="ru-RU" sz="2400" b="1" i="0" dirty="0">
                          <a:solidFill>
                            <a:srgbClr val="002060"/>
                          </a:solidFill>
                          <a:effectLst/>
                          <a:latin typeface="Calibri" pitchFamily="34" charset="0"/>
                          <a:ea typeface="Tahoma" panose="020B0604030504040204" pitchFamily="34" charset="0"/>
                          <a:cs typeface="Tahoma" panose="020B0604030504040204" pitchFamily="34" charset="0"/>
                        </a:rPr>
                        <a:t>Предрасположенность к  самопожертвованию</a:t>
                      </a:r>
                    </a:p>
                  </a:txBody>
                  <a:tcPr marL="87687" marR="87687"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tx2">
                        <a:lumMod val="20000"/>
                        <a:lumOff val="80000"/>
                      </a:schemeClr>
                    </a:solidFill>
                  </a:tcPr>
                </a:tc>
                <a:tc>
                  <a:txBody>
                    <a:bodyPr/>
                    <a:lstStyle/>
                    <a:p>
                      <a:pPr marL="180340" algn="l">
                        <a:spcAft>
                          <a:spcPts val="0"/>
                        </a:spcAft>
                      </a:pPr>
                      <a:r>
                        <a:rPr lang="ru-RU" sz="2400" b="1" i="0" dirty="0">
                          <a:solidFill>
                            <a:srgbClr val="002060"/>
                          </a:solidFill>
                          <a:effectLst/>
                          <a:latin typeface="Calibri" pitchFamily="34" charset="0"/>
                          <a:ea typeface="Tahoma" panose="020B0604030504040204" pitchFamily="34" charset="0"/>
                          <a:cs typeface="Tahoma" panose="020B0604030504040204" pitchFamily="34" charset="0"/>
                        </a:rPr>
                        <a:t>Недостаточное количество необходимого времени</a:t>
                      </a:r>
                    </a:p>
                  </a:txBody>
                  <a:tcPr marL="87687" marR="87687"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2994136430"/>
                  </a:ext>
                </a:extLst>
              </a:tr>
              <a:tr h="598061">
                <a:tc>
                  <a:txBody>
                    <a:bodyPr/>
                    <a:lstStyle/>
                    <a:p>
                      <a:pPr marL="180340" algn="l">
                        <a:spcAft>
                          <a:spcPts val="0"/>
                        </a:spcAft>
                      </a:pPr>
                      <a:r>
                        <a:rPr lang="ru-RU" sz="2400" b="1" i="0" dirty="0">
                          <a:solidFill>
                            <a:schemeClr val="tx1"/>
                          </a:solidFill>
                          <a:effectLst/>
                          <a:latin typeface="Calibri" pitchFamily="34" charset="0"/>
                          <a:ea typeface="Tahoma" panose="020B0604030504040204" pitchFamily="34" charset="0"/>
                          <a:cs typeface="Tahoma" panose="020B0604030504040204" pitchFamily="34" charset="0"/>
                        </a:rPr>
                        <a:t>Тенденция к тому чтобы быть «дающим», </a:t>
                      </a:r>
                      <a:br>
                        <a:rPr lang="ru-RU" sz="2400" b="1" i="0" dirty="0">
                          <a:solidFill>
                            <a:schemeClr val="tx1"/>
                          </a:solidFill>
                          <a:effectLst/>
                          <a:latin typeface="Calibri" pitchFamily="34" charset="0"/>
                          <a:ea typeface="Tahoma" panose="020B0604030504040204" pitchFamily="34" charset="0"/>
                          <a:cs typeface="Tahoma" panose="020B0604030504040204" pitchFamily="34" charset="0"/>
                        </a:rPr>
                      </a:br>
                      <a:r>
                        <a:rPr lang="ru-RU" sz="2400" b="1" i="0" dirty="0">
                          <a:solidFill>
                            <a:schemeClr val="tx1"/>
                          </a:solidFill>
                          <a:effectLst/>
                          <a:latin typeface="Calibri" pitchFamily="34" charset="0"/>
                          <a:ea typeface="Tahoma" panose="020B0604030504040204" pitchFamily="34" charset="0"/>
                          <a:cs typeface="Tahoma" panose="020B0604030504040204" pitchFamily="34" charset="0"/>
                        </a:rPr>
                        <a:t>а не «берущим»</a:t>
                      </a:r>
                    </a:p>
                  </a:txBody>
                  <a:tcPr marL="87687" marR="87687"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tc>
                  <a:txBody>
                    <a:bodyPr/>
                    <a:lstStyle/>
                    <a:p>
                      <a:pPr marL="180340" algn="l">
                        <a:spcAft>
                          <a:spcPts val="0"/>
                        </a:spcAft>
                      </a:pPr>
                      <a:r>
                        <a:rPr lang="ru-RU" sz="2400" b="1" i="0" dirty="0">
                          <a:solidFill>
                            <a:schemeClr val="tx1"/>
                          </a:solidFill>
                          <a:effectLst/>
                          <a:latin typeface="Calibri" pitchFamily="34" charset="0"/>
                          <a:ea typeface="Tahoma" panose="020B0604030504040204" pitchFamily="34" charset="0"/>
                          <a:cs typeface="Tahoma" panose="020B0604030504040204" pitchFamily="34" charset="0"/>
                        </a:rPr>
                        <a:t>Недостаточная социальная поддержка</a:t>
                      </a:r>
                    </a:p>
                  </a:txBody>
                  <a:tcPr marL="87687" marR="87687"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490923301"/>
                  </a:ext>
                </a:extLst>
              </a:tr>
              <a:tr h="465158">
                <a:tc>
                  <a:txBody>
                    <a:bodyPr/>
                    <a:lstStyle/>
                    <a:p>
                      <a:pPr marL="180340" algn="l">
                        <a:spcAft>
                          <a:spcPts val="0"/>
                        </a:spcAft>
                      </a:pPr>
                      <a:r>
                        <a:rPr lang="ru-RU" sz="2400" b="1" i="0" dirty="0">
                          <a:solidFill>
                            <a:srgbClr val="002060"/>
                          </a:solidFill>
                          <a:effectLst/>
                          <a:latin typeface="Calibri" pitchFamily="34" charset="0"/>
                          <a:ea typeface="Tahoma" panose="020B0604030504040204" pitchFamily="34" charset="0"/>
                          <a:cs typeface="Tahoma" panose="020B0604030504040204" pitchFamily="34" charset="0"/>
                        </a:rPr>
                        <a:t>Неправильная мотивация</a:t>
                      </a:r>
                    </a:p>
                  </a:txBody>
                  <a:tcPr marL="87687" marR="87687"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tx2">
                        <a:lumMod val="20000"/>
                        <a:lumOff val="80000"/>
                      </a:schemeClr>
                    </a:solidFill>
                  </a:tcPr>
                </a:tc>
                <a:tc>
                  <a:txBody>
                    <a:bodyPr/>
                    <a:lstStyle/>
                    <a:p>
                      <a:pPr marL="180340" algn="l">
                        <a:spcAft>
                          <a:spcPts val="0"/>
                        </a:spcAft>
                      </a:pPr>
                      <a:r>
                        <a:rPr lang="ru-RU" sz="2400" b="1" i="0" dirty="0">
                          <a:solidFill>
                            <a:srgbClr val="002060"/>
                          </a:solidFill>
                          <a:effectLst/>
                          <a:latin typeface="Calibri" pitchFamily="34" charset="0"/>
                          <a:ea typeface="Tahoma" panose="020B0604030504040204" pitchFamily="34" charset="0"/>
                          <a:cs typeface="Tahoma" panose="020B0604030504040204" pitchFamily="34" charset="0"/>
                        </a:rPr>
                        <a:t>Недостаток благодарности</a:t>
                      </a:r>
                    </a:p>
                  </a:txBody>
                  <a:tcPr marL="87687" marR="87687"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3535259060"/>
                  </a:ext>
                </a:extLst>
              </a:tr>
            </a:tbl>
          </a:graphicData>
        </a:graphic>
      </p:graphicFrame>
      <p:sp>
        <p:nvSpPr>
          <p:cNvPr id="2" name="TextBox 1"/>
          <p:cNvSpPr txBox="1"/>
          <p:nvPr/>
        </p:nvSpPr>
        <p:spPr>
          <a:xfrm>
            <a:off x="0" y="5887411"/>
            <a:ext cx="12192000" cy="830997"/>
          </a:xfrm>
          <a:prstGeom prst="rect">
            <a:avLst/>
          </a:prstGeom>
          <a:noFill/>
        </p:spPr>
        <p:txBody>
          <a:bodyPr wrap="square" rtlCol="0">
            <a:spAutoFit/>
          </a:bodyPr>
          <a:lstStyle/>
          <a:p>
            <a:pPr algn="ctr"/>
            <a:r>
              <a:rPr lang="ru-RU" sz="2400" b="1" dirty="0">
                <a:solidFill>
                  <a:srgbClr val="C00000"/>
                </a:solidFill>
              </a:rPr>
              <a:t>ЧТОБЫ СНИЗИТЬ УРОВЕНЬ ПРОФЕССИОНАЛЬНОГО СТРЕССА – УСТРАНИТЕ ФАКТОРЫ, </a:t>
            </a:r>
          </a:p>
          <a:p>
            <a:pPr algn="ctr"/>
            <a:r>
              <a:rPr lang="ru-RU" sz="2400" b="1" dirty="0">
                <a:solidFill>
                  <a:srgbClr val="C00000"/>
                </a:solidFill>
              </a:rPr>
              <a:t>КОТОРЫЕ СПОСОБСТВУЮ ВЫГОРАНИЮ ИЛИ УМЕНЬШИТЕ ИХ ВЛИЯНИЕ</a:t>
            </a:r>
          </a:p>
        </p:txBody>
      </p:sp>
    </p:spTree>
    <p:extLst>
      <p:ext uri="{BB962C8B-B14F-4D97-AF65-F5344CB8AC3E}">
        <p14:creationId xmlns:p14="http://schemas.microsoft.com/office/powerpoint/2010/main" val="510160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8816D0B-864C-4E01-B53A-C46AA899C8E1}"/>
              </a:ext>
            </a:extLst>
          </p:cNvPr>
          <p:cNvSpPr>
            <a:spLocks noGrp="1"/>
          </p:cNvSpPr>
          <p:nvPr>
            <p:ph type="title"/>
          </p:nvPr>
        </p:nvSpPr>
        <p:spPr>
          <a:xfrm>
            <a:off x="403147" y="129737"/>
            <a:ext cx="10982949" cy="468313"/>
          </a:xfrm>
        </p:spPr>
        <p:txBody>
          <a:bodyPr>
            <a:normAutofit fontScale="90000"/>
          </a:bodyPr>
          <a:lstStyle/>
          <a:p>
            <a:pPr algn="ctr">
              <a:defRPr/>
            </a:pPr>
            <a:r>
              <a:rPr lang="ru-RU" b="1" dirty="0">
                <a:solidFill>
                  <a:srgbClr val="C00000"/>
                </a:solidFill>
                <a:latin typeface="+mn-lt"/>
              </a:rPr>
              <a:t>ПРИЗНАКИ ЭМОЦИОНАЛЬНОГО ВЫГОРАНИЯ</a:t>
            </a:r>
            <a:endParaRPr lang="ru-RU" dirty="0">
              <a:solidFill>
                <a:srgbClr val="C00000"/>
              </a:solidFill>
              <a:latin typeface="+mn-lt"/>
            </a:endParaRPr>
          </a:p>
        </p:txBody>
      </p:sp>
      <p:graphicFrame>
        <p:nvGraphicFramePr>
          <p:cNvPr id="4" name="Объект 3">
            <a:extLst>
              <a:ext uri="{FF2B5EF4-FFF2-40B4-BE49-F238E27FC236}">
                <a16:creationId xmlns:a16="http://schemas.microsoft.com/office/drawing/2014/main" id="{443E1BDF-8641-4704-ABF3-8B5456595626}"/>
              </a:ext>
            </a:extLst>
          </p:cNvPr>
          <p:cNvGraphicFramePr>
            <a:graphicFrameLocks noGrp="1"/>
          </p:cNvGraphicFramePr>
          <p:nvPr>
            <p:ph sz="quarter" idx="1"/>
            <p:extLst>
              <p:ext uri="{D42A27DB-BD31-4B8C-83A1-F6EECF244321}">
                <p14:modId xmlns:p14="http://schemas.microsoft.com/office/powerpoint/2010/main" val="1217362003"/>
              </p:ext>
            </p:extLst>
          </p:nvPr>
        </p:nvGraphicFramePr>
        <p:xfrm>
          <a:off x="221672" y="619584"/>
          <a:ext cx="11828437" cy="58745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id="{E35EE647-A235-415F-AC33-7257E9AF28B1}"/>
              </a:ext>
            </a:extLst>
          </p:cNvPr>
          <p:cNvPicPr>
            <a:picLocks noChangeAspect="1"/>
          </p:cNvPicPr>
          <p:nvPr/>
        </p:nvPicPr>
        <p:blipFill>
          <a:blip r:embed="rId4"/>
          <a:stretch>
            <a:fillRect/>
          </a:stretch>
        </p:blipFill>
        <p:spPr>
          <a:xfrm>
            <a:off x="10531122" y="-58766"/>
            <a:ext cx="1633655" cy="1191320"/>
          </a:xfrm>
          <a:prstGeom prst="rect">
            <a:avLst/>
          </a:prstGeom>
          <a:ln>
            <a:noFill/>
          </a:ln>
          <a:effectLst>
            <a:softEdge rad="112500"/>
          </a:effectLst>
        </p:spPr>
      </p:pic>
      <p:sp>
        <p:nvSpPr>
          <p:cNvPr id="4" name="Прямоугольник 3"/>
          <p:cNvSpPr/>
          <p:nvPr/>
        </p:nvSpPr>
        <p:spPr>
          <a:xfrm>
            <a:off x="7351039" y="1100643"/>
            <a:ext cx="4773098" cy="1754326"/>
          </a:xfrm>
          <a:prstGeom prst="rect">
            <a:avLst/>
          </a:prstGeom>
        </p:spPr>
        <p:txBody>
          <a:bodyPr wrap="square">
            <a:spAutoFit/>
          </a:bodyPr>
          <a:lstStyle/>
          <a:p>
            <a:pPr marL="285750" indent="-285750">
              <a:buFont typeface="Wingdings" pitchFamily="2" charset="2"/>
              <a:buChar char="ü"/>
            </a:pPr>
            <a:r>
              <a:rPr lang="ru-RU" b="1" dirty="0"/>
              <a:t>Прочитайте перечисленные признаки профессионального стресса. </a:t>
            </a:r>
          </a:p>
          <a:p>
            <a:endParaRPr lang="ru-RU" b="1" dirty="0"/>
          </a:p>
          <a:p>
            <a:pPr marL="285750" indent="-285750">
              <a:buFont typeface="Wingdings" pitchFamily="2" charset="2"/>
              <a:buChar char="ü"/>
            </a:pPr>
            <a:r>
              <a:rPr lang="ru-RU" b="1" dirty="0"/>
              <a:t>В столбце справа поставьте цифру 1 (или галочку) напротив тех из них, которые вы замечаете за собой в последнее время.</a:t>
            </a:r>
          </a:p>
        </p:txBody>
      </p:sp>
      <p:graphicFrame>
        <p:nvGraphicFramePr>
          <p:cNvPr id="5" name="Объект 4"/>
          <p:cNvGraphicFramePr>
            <a:graphicFrameLocks noChangeAspect="1"/>
          </p:cNvGraphicFramePr>
          <p:nvPr>
            <p:extLst>
              <p:ext uri="{D42A27DB-BD31-4B8C-83A1-F6EECF244321}">
                <p14:modId xmlns:p14="http://schemas.microsoft.com/office/powerpoint/2010/main" val="71271732"/>
              </p:ext>
            </p:extLst>
          </p:nvPr>
        </p:nvGraphicFramePr>
        <p:xfrm>
          <a:off x="0" y="673100"/>
          <a:ext cx="7505700" cy="8115300"/>
        </p:xfrm>
        <a:graphic>
          <a:graphicData uri="http://schemas.openxmlformats.org/presentationml/2006/ole">
            <mc:AlternateContent xmlns:mc="http://schemas.openxmlformats.org/markup-compatibility/2006">
              <mc:Choice xmlns:v="urn:schemas-microsoft-com:vml" Requires="v">
                <p:oleObj spid="_x0000_s1061" name="Document" r:id="rId5" imgW="6332040" imgH="5892840" progId="Word.Document.12">
                  <p:embed/>
                </p:oleObj>
              </mc:Choice>
              <mc:Fallback>
                <p:oleObj name="Document" r:id="rId5" imgW="6332040" imgH="5892840" progId="Word.Document.12">
                  <p:embed/>
                  <p:pic>
                    <p:nvPicPr>
                      <p:cNvPr id="0" name=""/>
                      <p:cNvPicPr/>
                      <p:nvPr/>
                    </p:nvPicPr>
                    <p:blipFill>
                      <a:blip r:embed="rId6"/>
                      <a:stretch>
                        <a:fillRect/>
                      </a:stretch>
                    </p:blipFill>
                    <p:spPr>
                      <a:xfrm>
                        <a:off x="0" y="673100"/>
                        <a:ext cx="7505700" cy="8115300"/>
                      </a:xfrm>
                      <a:prstGeom prst="rect">
                        <a:avLst/>
                      </a:prstGeom>
                    </p:spPr>
                  </p:pic>
                </p:oleObj>
              </mc:Fallback>
            </mc:AlternateContent>
          </a:graphicData>
        </a:graphic>
      </p:graphicFrame>
      <p:sp>
        <p:nvSpPr>
          <p:cNvPr id="7" name="Заголовок 6"/>
          <p:cNvSpPr>
            <a:spLocks noGrp="1"/>
          </p:cNvSpPr>
          <p:nvPr>
            <p:ph type="title"/>
          </p:nvPr>
        </p:nvSpPr>
        <p:spPr>
          <a:xfrm>
            <a:off x="432879" y="51223"/>
            <a:ext cx="10515600" cy="621630"/>
          </a:xfrm>
        </p:spPr>
        <p:txBody>
          <a:bodyPr>
            <a:normAutofit/>
          </a:bodyPr>
          <a:lstStyle/>
          <a:p>
            <a:pPr algn="ctr"/>
            <a:r>
              <a:rPr lang="ru-RU" sz="3500" b="1" dirty="0">
                <a:solidFill>
                  <a:srgbClr val="C00000"/>
                </a:solidFill>
                <a:latin typeface="+mn-lt"/>
              </a:rPr>
              <a:t>ИЗУЧИТЕ УРОВЕНЬ СВОЕГО СТРЕССА</a:t>
            </a:r>
          </a:p>
        </p:txBody>
      </p:sp>
      <p:sp>
        <p:nvSpPr>
          <p:cNvPr id="9" name="Прямоугольник 8"/>
          <p:cNvSpPr/>
          <p:nvPr/>
        </p:nvSpPr>
        <p:spPr>
          <a:xfrm>
            <a:off x="7351039" y="3060295"/>
            <a:ext cx="4518453" cy="3062377"/>
          </a:xfrm>
          <a:prstGeom prst="rect">
            <a:avLst/>
          </a:prstGeom>
        </p:spPr>
        <p:txBody>
          <a:bodyPr wrap="square">
            <a:spAutoFit/>
          </a:bodyPr>
          <a:lstStyle/>
          <a:p>
            <a:pPr marL="285750" indent="-285750">
              <a:buFont typeface="Wingdings" pitchFamily="2" charset="2"/>
              <a:buChar char="ü"/>
            </a:pPr>
            <a:r>
              <a:rPr lang="ru-RU" b="1" dirty="0"/>
              <a:t>Подсчитайте количество баллов и оцените свой уровень профессионального стресса:</a:t>
            </a:r>
          </a:p>
          <a:p>
            <a:pPr marL="91440">
              <a:spcBef>
                <a:spcPts val="600"/>
              </a:spcBef>
              <a:spcAft>
                <a:spcPts val="600"/>
              </a:spcAft>
            </a:pPr>
            <a:r>
              <a:rPr lang="ru-RU" sz="2000" b="1" dirty="0">
                <a:solidFill>
                  <a:srgbClr val="0070C0"/>
                </a:solidFill>
              </a:rPr>
              <a:t>0-5 балла </a:t>
            </a:r>
            <a:r>
              <a:rPr lang="ru-RU" b="1" dirty="0"/>
              <a:t>– низкий уровень – эмоциональное истощение</a:t>
            </a:r>
          </a:p>
          <a:p>
            <a:pPr marL="91440">
              <a:spcBef>
                <a:spcPts val="600"/>
              </a:spcBef>
              <a:spcAft>
                <a:spcPts val="600"/>
              </a:spcAft>
            </a:pPr>
            <a:r>
              <a:rPr lang="ru-RU" sz="2000" b="1" dirty="0">
                <a:solidFill>
                  <a:srgbClr val="0070C0"/>
                </a:solidFill>
              </a:rPr>
              <a:t>6-12 баллов </a:t>
            </a:r>
            <a:r>
              <a:rPr lang="ru-RU" b="1" dirty="0"/>
              <a:t>– средний уровень –деперсонализация</a:t>
            </a:r>
          </a:p>
          <a:p>
            <a:pPr marL="91440">
              <a:spcBef>
                <a:spcPts val="600"/>
              </a:spcBef>
              <a:spcAft>
                <a:spcPts val="600"/>
              </a:spcAft>
            </a:pPr>
            <a:r>
              <a:rPr lang="ru-RU" sz="2000" b="1" dirty="0">
                <a:solidFill>
                  <a:srgbClr val="0070C0"/>
                </a:solidFill>
              </a:rPr>
              <a:t>13 и более баллов </a:t>
            </a:r>
            <a:r>
              <a:rPr lang="ru-RU" b="1" dirty="0"/>
              <a:t>– высокий уровень – обесценивание собственных достижений.</a:t>
            </a:r>
          </a:p>
        </p:txBody>
      </p:sp>
    </p:spTree>
    <p:extLst>
      <p:ext uri="{BB962C8B-B14F-4D97-AF65-F5344CB8AC3E}">
        <p14:creationId xmlns:p14="http://schemas.microsoft.com/office/powerpoint/2010/main" val="31945793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3" cstate="print"/>
          <a:srcRect t="3265" b="6531"/>
          <a:stretch>
            <a:fillRect/>
          </a:stretch>
        </p:blipFill>
        <p:spPr bwMode="auto">
          <a:xfrm>
            <a:off x="83840" y="777551"/>
            <a:ext cx="12024320" cy="5641910"/>
          </a:xfrm>
          <a:prstGeom prst="rect">
            <a:avLst/>
          </a:prstGeom>
          <a:noFill/>
          <a:ln w="9525">
            <a:noFill/>
            <a:miter lim="800000"/>
            <a:headEnd/>
            <a:tailEnd/>
          </a:ln>
          <a:effectLst/>
        </p:spPr>
      </p:pic>
      <p:sp>
        <p:nvSpPr>
          <p:cNvPr id="3" name="TextBox 2"/>
          <p:cNvSpPr txBox="1"/>
          <p:nvPr/>
        </p:nvSpPr>
        <p:spPr>
          <a:xfrm>
            <a:off x="845975" y="-40791"/>
            <a:ext cx="10733315" cy="584775"/>
          </a:xfrm>
          <a:prstGeom prst="rect">
            <a:avLst/>
          </a:prstGeom>
          <a:noFill/>
        </p:spPr>
        <p:txBody>
          <a:bodyPr wrap="square" rtlCol="0">
            <a:spAutoFit/>
          </a:bodyPr>
          <a:lstStyle/>
          <a:p>
            <a:pPr algn="ctr"/>
            <a:r>
              <a:rPr lang="ru-RU" sz="3200" b="1" dirty="0">
                <a:solidFill>
                  <a:srgbClr val="C00000"/>
                </a:solidFill>
              </a:rPr>
              <a:t>Диагностика уровня эмоционального выгорания</a:t>
            </a:r>
          </a:p>
        </p:txBody>
      </p:sp>
      <p:sp>
        <p:nvSpPr>
          <p:cNvPr id="4" name="Прямоугольник 3"/>
          <p:cNvSpPr/>
          <p:nvPr/>
        </p:nvSpPr>
        <p:spPr>
          <a:xfrm>
            <a:off x="875677" y="777551"/>
            <a:ext cx="7924800"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ru-RU" dirty="0">
                <a:hlinkClick r:id="rId4"/>
              </a:rPr>
              <a:t>https://testometrika.com/depression-and-stress/emotionalburnout/</a:t>
            </a:r>
            <a:endParaRPr lang="ru-RU" dirty="0"/>
          </a:p>
        </p:txBody>
      </p:sp>
    </p:spTree>
    <p:extLst>
      <p:ext uri="{BB962C8B-B14F-4D97-AF65-F5344CB8AC3E}">
        <p14:creationId xmlns:p14="http://schemas.microsoft.com/office/powerpoint/2010/main" val="1387702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3" cstate="print"/>
          <a:srcRect t="3881" b="7900"/>
          <a:stretch>
            <a:fillRect/>
          </a:stretch>
        </p:blipFill>
        <p:spPr bwMode="auto">
          <a:xfrm>
            <a:off x="0" y="78376"/>
            <a:ext cx="12192000" cy="6361612"/>
          </a:xfrm>
          <a:prstGeom prst="rect">
            <a:avLst/>
          </a:prstGeom>
          <a:noFill/>
          <a:ln w="9525">
            <a:noFill/>
            <a:miter lim="800000"/>
            <a:headEnd/>
            <a:tailEnd/>
          </a:ln>
          <a:effectLst/>
        </p:spPr>
      </p:pic>
      <p:sp>
        <p:nvSpPr>
          <p:cNvPr id="3" name="TextBox 2"/>
          <p:cNvSpPr txBox="1"/>
          <p:nvPr/>
        </p:nvSpPr>
        <p:spPr>
          <a:xfrm>
            <a:off x="8090569" y="1732281"/>
            <a:ext cx="3861945" cy="4708981"/>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ru-RU" sz="3000" b="1" dirty="0">
                <a:solidFill>
                  <a:srgbClr val="C00000"/>
                </a:solidFill>
              </a:rPr>
              <a:t>Результат выходит автоматически.</a:t>
            </a:r>
          </a:p>
          <a:p>
            <a:endParaRPr lang="ru-RU" sz="3000" b="1" dirty="0">
              <a:solidFill>
                <a:srgbClr val="C00000"/>
              </a:solidFill>
            </a:endParaRPr>
          </a:p>
          <a:p>
            <a:r>
              <a:rPr lang="ru-RU" sz="3000" b="1" dirty="0">
                <a:solidFill>
                  <a:srgbClr val="C00000"/>
                </a:solidFill>
              </a:rPr>
              <a:t>При необходимости Вы можете обратится за помощью к</a:t>
            </a:r>
            <a:r>
              <a:rPr lang="en-US" sz="3000" b="1" dirty="0">
                <a:solidFill>
                  <a:srgbClr val="C00000"/>
                </a:solidFill>
              </a:rPr>
              <a:t> </a:t>
            </a:r>
            <a:r>
              <a:rPr lang="ru-RU" sz="3000" b="1" dirty="0">
                <a:solidFill>
                  <a:srgbClr val="C00000"/>
                </a:solidFill>
              </a:rPr>
              <a:t>педагогам-психологам или к другому источнику помощи. </a:t>
            </a:r>
          </a:p>
        </p:txBody>
      </p:sp>
    </p:spTree>
    <p:extLst>
      <p:ext uri="{BB962C8B-B14F-4D97-AF65-F5344CB8AC3E}">
        <p14:creationId xmlns:p14="http://schemas.microsoft.com/office/powerpoint/2010/main" val="328869440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2787</TotalTime>
  <Words>3285</Words>
  <Application>Microsoft Office PowerPoint</Application>
  <PresentationFormat>Widescreen</PresentationFormat>
  <Paragraphs>229</Paragraphs>
  <Slides>24</Slides>
  <Notes>24</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6" baseType="lpstr">
      <vt:lpstr>Arial</vt:lpstr>
      <vt:lpstr>Arial Narrow</vt:lpstr>
      <vt:lpstr>Calibri</vt:lpstr>
      <vt:lpstr>Calibri Light</vt:lpstr>
      <vt:lpstr>Cambria</vt:lpstr>
      <vt:lpstr>Gill Sans MT</vt:lpstr>
      <vt:lpstr>Tahoma</vt:lpstr>
      <vt:lpstr>Times New Roman</vt:lpstr>
      <vt:lpstr>Wingdings</vt:lpstr>
      <vt:lpstr>Wingdings 3</vt:lpstr>
      <vt:lpstr>Тема Office</vt:lpstr>
      <vt:lpstr>Document</vt:lpstr>
      <vt:lpstr>Как педагоги могут сохранять и укреплять  свое психическое здоровье и благополучие </vt:lpstr>
      <vt:lpstr>ПСИХИЧЕСКОЕ ЗДОРОВЬЕ ВО ВРЕМЯ ЭПИДЕМИИ КОРОНАВИРУСА</vt:lpstr>
      <vt:lpstr>ЧТО ТАКОЕ СИНДРОМ ЭМОЦИОНАЛЬНОГО ВЫГОРАНИЯ?</vt:lpstr>
      <vt:lpstr>УРОВНИ/СОСТАВЛЯЮЩИЕ ПРОФЕССИОНАЛЬНОГО ВЫГОРАНИЯ</vt:lpstr>
      <vt:lpstr>PowerPoint Presentation</vt:lpstr>
      <vt:lpstr>ПРИЗНАКИ ЭМОЦИОНАЛЬНОГО ВЫГОРАНИЯ</vt:lpstr>
      <vt:lpstr>ИЗУЧИТЕ УРОВЕНЬ СВОЕГО СТРЕССА</vt:lpstr>
      <vt:lpstr>PowerPoint Presentation</vt:lpstr>
      <vt:lpstr>PowerPoint Presentation</vt:lpstr>
      <vt:lpstr>PowerPoint Presentation</vt:lpstr>
      <vt:lpstr>УПРАЖНЕНИЕ «5 КРУГОВ ПОДДЕРЖКИ» Исследуйте среду общения для получения помощи</vt:lpstr>
      <vt:lpstr>УПРАЖНЕНИЕ «МОИ ДОСТИЖЕНИЯ» Исследуйте свои достижения и восполняйте ресурсы</vt:lpstr>
      <vt:lpstr>ВИЗУАЛИЗАЦИЯ</vt:lpstr>
      <vt:lpstr>PowerPoint Presentation</vt:lpstr>
      <vt:lpstr>PowerPoint Presentation</vt:lpstr>
      <vt:lpstr>ПРИЕМЫ ВИЗУАЛИЗАЦИИ</vt:lpstr>
      <vt:lpstr>Дыхание широко используется как индикатор состояния человека в обыденной жизни.   По характеру дыхания мы можем точно определить, спокоен человек или возбужден и взволнован.</vt:lpstr>
      <vt:lpstr>ПРИЕМЫ, СВЯЗАННЫЕ С УПРАВЛЕНИЕМ ДЫХАНИЕМ</vt:lpstr>
      <vt:lpstr>ЕСЛИ ПРИЕМЫ САМОПОМОЩИ НЕ ПОМОГАЮТ – ОБРАТИТЕСЬ ЗА ПОМОЩЬЮ</vt:lpstr>
      <vt:lpstr>КАК ПОЛЬЗОВАТЬСЯ ВЕБ-САЙТОМ COVID-19.MENTALCENTER.KZ:</vt:lpstr>
      <vt:lpstr>Спасибо за Ваше внимание! В случае вопросов и необходимости Вы можете связаться со мной по следующим контактным данным: Ф.И.О. ______________ педагог-психолог школы/колледжа _______________ тел. _____________</vt:lpstr>
      <vt:lpstr>Дополнительная информация  для педагогов-психологов   (Слайды только для педагогов-психологов) </vt:lpstr>
      <vt:lpstr>Используйте психологические тесты для изучения уровня стресса и профессионального выгорания</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Практические рекомендации для педагогов-психологов  организаций среднего образования по организации  психологического сопровождения в период предупреждения распространения короновирусной инфекции COVID-19</dc:title>
  <dc:creator>Пользователь</dc:creator>
  <cp:lastModifiedBy>Aigul Kadirova</cp:lastModifiedBy>
  <cp:revision>139</cp:revision>
  <dcterms:created xsi:type="dcterms:W3CDTF">2020-04-21T15:15:39Z</dcterms:created>
  <dcterms:modified xsi:type="dcterms:W3CDTF">2020-12-06T18:30:36Z</dcterms:modified>
</cp:coreProperties>
</file>